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0" r:id="rId3"/>
    <p:sldId id="271" r:id="rId4"/>
    <p:sldId id="267" r:id="rId5"/>
    <p:sldId id="265" r:id="rId6"/>
    <p:sldId id="263" r:id="rId7"/>
    <p:sldId id="264" r:id="rId8"/>
    <p:sldId id="266" r:id="rId9"/>
    <p:sldId id="257" r:id="rId10"/>
    <p:sldId id="258" r:id="rId11"/>
    <p:sldId id="259" r:id="rId12"/>
    <p:sldId id="268" r:id="rId13"/>
    <p:sldId id="262" r:id="rId14"/>
    <p:sldId id="260" r:id="rId15"/>
    <p:sldId id="261" r:id="rId16"/>
    <p:sldId id="272" r:id="rId17"/>
    <p:sldId id="273" r:id="rId18"/>
    <p:sldId id="274"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715"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110B68-84D3-4F9D-B1D8-D79E17835FC4}" type="datetimeFigureOut">
              <a:rPr lang="fr-FR" smtClean="0"/>
              <a:pPr/>
              <a:t>23/05/2016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500FE7-FC73-4444-9E15-F170646A531A}" type="slidenum">
              <a:rPr lang="fr-FR" smtClean="0"/>
              <a:pPr/>
              <a:t>‹N°›</a:t>
            </a:fld>
            <a:endParaRPr lang="fr-FR"/>
          </a:p>
        </p:txBody>
      </p:sp>
    </p:spTree>
    <p:extLst>
      <p:ext uri="{BB962C8B-B14F-4D97-AF65-F5344CB8AC3E}">
        <p14:creationId xmlns="" xmlns:p14="http://schemas.microsoft.com/office/powerpoint/2010/main" val="666203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6DD94B-B44F-460B-8773-EC9DB853E3B1}" type="slidenum">
              <a:rPr lang="fr-FR"/>
              <a:pPr/>
              <a:t>9</a:t>
            </a:fld>
            <a:endParaRPr lang="fr-FR"/>
          </a:p>
        </p:txBody>
      </p:sp>
      <p:sp>
        <p:nvSpPr>
          <p:cNvPr id="22530" name="Espace réservé de l'image des diapositives 1"/>
          <p:cNvSpPr>
            <a:spLocks noGrp="1" noRot="1" noChangeAspect="1" noTextEdit="1"/>
          </p:cNvSpPr>
          <p:nvPr>
            <p:ph type="sldImg"/>
          </p:nvPr>
        </p:nvSpPr>
        <p:spPr>
          <a:ln/>
        </p:spPr>
      </p:sp>
      <p:sp>
        <p:nvSpPr>
          <p:cNvPr id="22531" name="Espace réservé des commentaires 2"/>
          <p:cNvSpPr>
            <a:spLocks noGrp="1"/>
          </p:cNvSpPr>
          <p:nvPr>
            <p:ph type="body" idx="1"/>
          </p:nvPr>
        </p:nvSpPr>
        <p:spPr/>
        <p:txBody>
          <a:bodyPr/>
          <a:lstStyle/>
          <a:p>
            <a:endParaRPr lang="fr-FR"/>
          </a:p>
        </p:txBody>
      </p:sp>
      <p:sp>
        <p:nvSpPr>
          <p:cNvPr id="22532"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1E6FCBE-FA49-48C6-AC47-C0AA9FC5A6B3}" type="slidenum">
              <a:rPr lang="fr-FR" sz="1200"/>
              <a:pPr algn="r"/>
              <a:t>9</a:t>
            </a:fld>
            <a:endParaRPr 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9CA8410-3F61-4DCD-B02D-3C0040E62ED9}" type="slidenum">
              <a:rPr lang="fr-FR"/>
              <a:pPr/>
              <a:t>10</a:t>
            </a:fld>
            <a:endParaRPr lang="fr-FR"/>
          </a:p>
        </p:txBody>
      </p:sp>
      <p:sp>
        <p:nvSpPr>
          <p:cNvPr id="2048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r>
              <a:rPr lang="fr-FR" dirty="0">
                <a:latin typeface="Calibri" pitchFamily="34" charset="0"/>
              </a:rPr>
              <a:t>En France, la notion d’inclusion est relative au champ du handicap du fait de son organisation. En effet, en Europe, plusieurs modèles existent quant à la scolarisation des élèves en situation de handicap.</a:t>
            </a:r>
          </a:p>
          <a:p>
            <a:r>
              <a:rPr lang="fr-FR" dirty="0">
                <a:latin typeface="Calibri" pitchFamily="34" charset="0"/>
              </a:rPr>
              <a:t>Dans un pays comme la France, où la  prise en charge des personnes en situation de handicap provenait d’une demande du milieu médical, se sont développés en parallèle les établissements scolaires et les établissements spécialisés.  On parle de modèle médical.</a:t>
            </a:r>
          </a:p>
          <a:p>
            <a:r>
              <a:rPr lang="fr-FR" dirty="0">
                <a:latin typeface="Calibri" pitchFamily="34" charset="0"/>
              </a:rPr>
              <a:t>Les pays scandinaves, quant à eux, ont une approche différente au sens où, toute discrimination qu’elle soit positive ou négative est rejetée par la constitution. Ainsi, les enfants en situation de handicap poursuivent leur scolarité dans le milieu traditionnel moyennant certains aménagements. On parle de modèle social.</a:t>
            </a:r>
          </a:p>
          <a:p>
            <a:r>
              <a:rPr lang="fr-FR" dirty="0">
                <a:latin typeface="Calibri" pitchFamily="34" charset="0"/>
              </a:rPr>
              <a:t>Ce sont les anglo-saxons qui importent la notion sous le terme de  « inclusive </a:t>
            </a:r>
            <a:r>
              <a:rPr lang="fr-FR" dirty="0" err="1">
                <a:latin typeface="Calibri" pitchFamily="34" charset="0"/>
              </a:rPr>
              <a:t>school</a:t>
            </a:r>
            <a:r>
              <a:rPr lang="fr-FR" dirty="0">
                <a:latin typeface="Calibri" pitchFamily="34" charset="0"/>
              </a:rPr>
              <a:t> ». Ainsi, dans son acception générale, l’école inclusive s’oppose  à l’enseignement spécialisé.</a:t>
            </a:r>
          </a:p>
          <a:p>
            <a:r>
              <a:rPr lang="fr-FR" dirty="0">
                <a:latin typeface="Calibri" pitchFamily="34" charset="0"/>
              </a:rPr>
              <a:t> </a:t>
            </a:r>
          </a:p>
          <a:p>
            <a:r>
              <a:rPr lang="fr-FR" dirty="0">
                <a:latin typeface="Calibri" pitchFamily="34" charset="0"/>
              </a:rPr>
              <a:t>L’école inclusive est un processus qui amène l’établissement scolaire à trouver des solutions pour scolariser tous les enfants de la manière la plus ordinaire possible.</a:t>
            </a:r>
          </a:p>
          <a:p>
            <a:endParaRPr lang="fr-FR" dirty="0"/>
          </a:p>
        </p:txBody>
      </p:sp>
      <p:sp>
        <p:nvSpPr>
          <p:cNvPr id="20484"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6AAC4C7-2A03-401C-A1EB-87E608C31E0D}" type="slidenum">
              <a:rPr lang="fr-FR" altLang="fr-FR" sz="1200"/>
              <a:pPr algn="r"/>
              <a:t>10</a:t>
            </a:fld>
            <a:endParaRPr lang="fr-FR"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08A69FDF-5697-4A22-9514-411AE5A8B2C0}" type="datetimeFigureOut">
              <a:rPr lang="fr-FR" smtClean="0"/>
              <a:pPr/>
              <a:t>23/05/2016</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205F0CB-3CF3-4985-8E82-25A1DC6AC74F}"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8A69FDF-5697-4A22-9514-411AE5A8B2C0}" type="datetimeFigureOut">
              <a:rPr lang="fr-FR" smtClean="0"/>
              <a:pPr/>
              <a:t>23/05/2016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05F0CB-3CF3-4985-8E82-25A1DC6AC74F}"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4205F0CB-3CF3-4985-8E82-25A1DC6AC74F}"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8A69FDF-5697-4A22-9514-411AE5A8B2C0}" type="datetimeFigureOut">
              <a:rPr lang="fr-FR" smtClean="0"/>
              <a:pPr/>
              <a:t>23/05/2016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08A69FDF-5697-4A22-9514-411AE5A8B2C0}" type="datetimeFigureOut">
              <a:rPr lang="fr-FR" smtClean="0"/>
              <a:pPr/>
              <a:t>23/05/2016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4205F0CB-3CF3-4985-8E82-25A1DC6AC74F}"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08A69FDF-5697-4A22-9514-411AE5A8B2C0}" type="datetimeFigureOut">
              <a:rPr lang="fr-FR" smtClean="0"/>
              <a:pPr/>
              <a:t>23/05/2016</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205F0CB-3CF3-4985-8E82-25A1DC6AC74F}"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08A69FDF-5697-4A22-9514-411AE5A8B2C0}" type="datetimeFigureOut">
              <a:rPr lang="fr-FR" smtClean="0"/>
              <a:pPr/>
              <a:t>23/05/2016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05F0CB-3CF3-4985-8E82-25A1DC6AC74F}"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08A69FDF-5697-4A22-9514-411AE5A8B2C0}" type="datetimeFigureOut">
              <a:rPr lang="fr-FR" smtClean="0"/>
              <a:pPr/>
              <a:t>23/05/2016</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4205F0CB-3CF3-4985-8E82-25A1DC6AC74F}"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8A69FDF-5697-4A22-9514-411AE5A8B2C0}" type="datetimeFigureOut">
              <a:rPr lang="fr-FR" smtClean="0"/>
              <a:pPr/>
              <a:t>23/05/2016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4205F0CB-3CF3-4985-8E82-25A1DC6AC74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08A69FDF-5697-4A22-9514-411AE5A8B2C0}" type="datetimeFigureOut">
              <a:rPr lang="fr-FR" smtClean="0"/>
              <a:pPr/>
              <a:t>23/05/2016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205F0CB-3CF3-4985-8E82-25A1DC6AC74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205F0CB-3CF3-4985-8E82-25A1DC6AC74F}"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08A69FDF-5697-4A22-9514-411AE5A8B2C0}" type="datetimeFigureOut">
              <a:rPr lang="fr-FR" smtClean="0"/>
              <a:pPr/>
              <a:t>23/05/2016</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4205F0CB-3CF3-4985-8E82-25A1DC6AC74F}"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08A69FDF-5697-4A22-9514-411AE5A8B2C0}" type="datetimeFigureOut">
              <a:rPr lang="fr-FR" smtClean="0"/>
              <a:pPr/>
              <a:t>23/05/2016</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8A69FDF-5697-4A22-9514-411AE5A8B2C0}" type="datetimeFigureOut">
              <a:rPr lang="fr-FR" smtClean="0"/>
              <a:pPr/>
              <a:t>23/05/2016</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205F0CB-3CF3-4985-8E82-25A1DC6AC74F}"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legifrance.gouv.fr/affichCode.do?idSectionTA=LEGISCTA000006182560&amp;cidTexte=LEGITEXT000006071191&amp;dateTexte=2010101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cache.media.eduscol.education.fr/file/Handicap/85/6/Formation_TCC_222856.pdf" TargetMode="External"/><Relationship Id="rId3" Type="http://schemas.openxmlformats.org/officeDocument/2006/relationships/hyperlink" Target="http://www.education.gouv.fr/pid25535/bulletin_officiel.html?cid_bo=61527" TargetMode="External"/><Relationship Id="rId7" Type="http://schemas.openxmlformats.org/officeDocument/2006/relationships/hyperlink" Target="http://cache.media.eduscol.education.fr/file/Handicap/38/3/TED_eduscol_226383.pdf" TargetMode="External"/><Relationship Id="rId2" Type="http://schemas.openxmlformats.org/officeDocument/2006/relationships/hyperlink" Target="http://www.education.gouv.fr/pid25535/bulletin_officiel.html?cid_bo=61536" TargetMode="External"/><Relationship Id="rId1" Type="http://schemas.openxmlformats.org/officeDocument/2006/relationships/slideLayout" Target="../slideLayouts/slideLayout2.xml"/><Relationship Id="rId6" Type="http://schemas.openxmlformats.org/officeDocument/2006/relationships/hyperlink" Target="http://cache.media.eduscol.education.fr/file/Handicap/46/6/TSA_EDUSCOL_225466.pdf" TargetMode="External"/><Relationship Id="rId5" Type="http://schemas.openxmlformats.org/officeDocument/2006/relationships/hyperlink" Target="http://www.education.gouv.fr/cid49838/mene0900994c.html" TargetMode="External"/><Relationship Id="rId4" Type="http://schemas.openxmlformats.org/officeDocument/2006/relationships/hyperlink" Target="http://www.education.gouv.fr/bo/2007/38/MENE0701646C.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irc-evreux3@ac-rouen.f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7088832" cy="2279104"/>
          </a:xfrm>
        </p:spPr>
        <p:txBody>
          <a:bodyPr>
            <a:normAutofit/>
          </a:bodyPr>
          <a:lstStyle/>
          <a:p>
            <a:pPr algn="r"/>
            <a:endParaRPr lang="fr-FR" sz="2800" dirty="0" smtClean="0"/>
          </a:p>
          <a:p>
            <a:pPr algn="r"/>
            <a:r>
              <a:rPr lang="fr-FR" sz="2800" dirty="0" smtClean="0"/>
              <a:t>MAI 2016</a:t>
            </a:r>
          </a:p>
          <a:p>
            <a:pPr marL="571500" indent="-571500" algn="r"/>
            <a:r>
              <a:rPr lang="fr-FR" sz="2800" dirty="0" smtClean="0"/>
              <a:t>I.ROUYER</a:t>
            </a:r>
          </a:p>
          <a:p>
            <a:pPr marL="571500" indent="-571500" algn="r"/>
            <a:r>
              <a:rPr lang="fr-FR" sz="2800" dirty="0" smtClean="0"/>
              <a:t>M-C. DESHAYES</a:t>
            </a:r>
            <a:endParaRPr lang="fr-FR" sz="2800" dirty="0"/>
          </a:p>
        </p:txBody>
      </p:sp>
      <p:sp>
        <p:nvSpPr>
          <p:cNvPr id="2" name="Titre 1"/>
          <p:cNvSpPr>
            <a:spLocks noGrp="1"/>
          </p:cNvSpPr>
          <p:nvPr>
            <p:ph type="ctrTitle"/>
          </p:nvPr>
        </p:nvSpPr>
        <p:spPr>
          <a:xfrm>
            <a:off x="611560" y="1196752"/>
            <a:ext cx="7772400" cy="2403698"/>
          </a:xfrm>
        </p:spPr>
        <p:txBody>
          <a:bodyPr>
            <a:noAutofit/>
          </a:bodyPr>
          <a:lstStyle/>
          <a:p>
            <a:r>
              <a:rPr lang="fr-FR" sz="4800" b="1" dirty="0" smtClean="0"/>
              <a:t>LES ELEVES A BESOINS PARTICULIERS</a:t>
            </a:r>
            <a:endParaRPr lang="fr-FR" sz="4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87338"/>
            <a:ext cx="7488238" cy="649287"/>
          </a:xfrm>
        </p:spPr>
        <p:txBody>
          <a:bodyPr>
            <a:normAutofit/>
          </a:bodyPr>
          <a:lstStyle/>
          <a:p>
            <a:r>
              <a:rPr lang="fr-FR" sz="2700">
                <a:effectLst>
                  <a:outerShdw blurRad="38100" dist="38100" dir="2700000" algn="tl">
                    <a:srgbClr val="C0C0C0"/>
                  </a:outerShdw>
                </a:effectLst>
              </a:rPr>
              <a:t>De l’intégration à l’inclusion</a:t>
            </a:r>
            <a:r>
              <a:rPr lang="fr-FR" sz="1400">
                <a:effectLst>
                  <a:outerShdw blurRad="38100" dist="38100" dir="2700000" algn="tl">
                    <a:srgbClr val="C0C0C0"/>
                  </a:outerShdw>
                </a:effectLst>
              </a:rPr>
              <a:t>…</a:t>
            </a:r>
            <a:endParaRPr lang="fr-FR" sz="2700">
              <a:effectLst>
                <a:outerShdw blurRad="38100" dist="38100" dir="2700000" algn="tl">
                  <a:srgbClr val="C0C0C0"/>
                </a:outerShdw>
              </a:effectLst>
            </a:endParaRPr>
          </a:p>
        </p:txBody>
      </p:sp>
      <p:sp>
        <p:nvSpPr>
          <p:cNvPr id="4" name="Espace réservé du texte 3"/>
          <p:cNvSpPr>
            <a:spLocks noGrp="1"/>
          </p:cNvSpPr>
          <p:nvPr>
            <p:ph type="body" idx="4294967295"/>
          </p:nvPr>
        </p:nvSpPr>
        <p:spPr>
          <a:xfrm>
            <a:off x="0" y="908050"/>
            <a:ext cx="4321175" cy="433388"/>
          </a:xfrm>
        </p:spPr>
        <p:txBody>
          <a:bodyPr anchor="b">
            <a:normAutofit lnSpcReduction="10000"/>
          </a:bodyPr>
          <a:lstStyle/>
          <a:p>
            <a:pPr marL="0" indent="0" algn="ctr">
              <a:buFontTx/>
              <a:buNone/>
            </a:pPr>
            <a:r>
              <a:rPr lang="fr-FR" sz="2400" b="1">
                <a:solidFill>
                  <a:schemeClr val="accent2"/>
                </a:solidFill>
                <a:effectLst>
                  <a:outerShdw blurRad="38100" dist="38100" dir="2700000" algn="tl">
                    <a:srgbClr val="C0C0C0"/>
                  </a:outerShdw>
                </a:effectLst>
              </a:rPr>
              <a:t>Intégration</a:t>
            </a:r>
          </a:p>
        </p:txBody>
      </p:sp>
      <p:sp>
        <p:nvSpPr>
          <p:cNvPr id="6" name="Espace réservé du texte 5"/>
          <p:cNvSpPr>
            <a:spLocks noGrp="1"/>
          </p:cNvSpPr>
          <p:nvPr>
            <p:ph type="body" sz="half" idx="4294967295"/>
          </p:nvPr>
        </p:nvSpPr>
        <p:spPr>
          <a:xfrm>
            <a:off x="5102225" y="836613"/>
            <a:ext cx="4041775" cy="504825"/>
          </a:xfrm>
        </p:spPr>
        <p:txBody>
          <a:bodyPr anchor="b"/>
          <a:lstStyle/>
          <a:p>
            <a:pPr marL="0" indent="0" algn="ctr">
              <a:buFontTx/>
              <a:buNone/>
            </a:pPr>
            <a:r>
              <a:rPr lang="fr-FR" sz="2400" b="1">
                <a:solidFill>
                  <a:schemeClr val="accent2"/>
                </a:solidFill>
                <a:effectLst>
                  <a:outerShdw blurRad="38100" dist="38100" dir="2700000" algn="tl">
                    <a:srgbClr val="C0C0C0"/>
                  </a:outerShdw>
                </a:effectLst>
              </a:rPr>
              <a:t>Inclusion</a:t>
            </a:r>
          </a:p>
        </p:txBody>
      </p:sp>
      <p:sp>
        <p:nvSpPr>
          <p:cNvPr id="5" name="Espace réservé du contenu 4"/>
          <p:cNvSpPr>
            <a:spLocks noGrp="1"/>
          </p:cNvSpPr>
          <p:nvPr>
            <p:ph sz="quarter" idx="4294967295"/>
          </p:nvPr>
        </p:nvSpPr>
        <p:spPr>
          <a:xfrm>
            <a:off x="0" y="1916113"/>
            <a:ext cx="4040188" cy="4497387"/>
          </a:xfrm>
        </p:spPr>
        <p:txBody>
          <a:bodyPr>
            <a:normAutofit/>
          </a:bodyPr>
          <a:lstStyle/>
          <a:p>
            <a:pPr>
              <a:buFont typeface="Courier New" pitchFamily="49" charset="0"/>
              <a:buChar char="o"/>
            </a:pPr>
            <a:r>
              <a:rPr lang="fr-FR" sz="1800">
                <a:effectLst>
                  <a:outerShdw blurRad="38100" dist="38100" dir="2700000" algn="tl">
                    <a:srgbClr val="C0C0C0"/>
                  </a:outerShdw>
                </a:effectLst>
              </a:rPr>
              <a:t>Centration sur les caractéristiques individuelles des élèves et leurs besoins spécifiques</a:t>
            </a:r>
          </a:p>
          <a:p>
            <a:pPr>
              <a:buFont typeface="Courier New" pitchFamily="49" charset="0"/>
              <a:buNone/>
            </a:pPr>
            <a:endParaRPr lang="fr-FR" sz="1800">
              <a:effectLst>
                <a:outerShdw blurRad="38100" dist="38100" dir="2700000" algn="tl">
                  <a:srgbClr val="C0C0C0"/>
                </a:outerShdw>
              </a:effectLst>
            </a:endParaRPr>
          </a:p>
          <a:p>
            <a:pPr>
              <a:buFont typeface="Courier New" pitchFamily="49" charset="0"/>
              <a:buChar char="o"/>
            </a:pPr>
            <a:r>
              <a:rPr lang="fr-FR" sz="1800">
                <a:effectLst>
                  <a:outerShdw blurRad="38100" dist="38100" dir="2700000" algn="tl">
                    <a:srgbClr val="C0C0C0"/>
                  </a:outerShdw>
                </a:effectLst>
              </a:rPr>
              <a:t>Logique de réparation pour se rapprocher d’une norme</a:t>
            </a:r>
          </a:p>
          <a:p>
            <a:pPr>
              <a:buFont typeface="Courier New" pitchFamily="49" charset="0"/>
              <a:buChar char="o"/>
            </a:pPr>
            <a:endParaRPr lang="fr-FR" sz="1800">
              <a:effectLst>
                <a:outerShdw blurRad="38100" dist="38100" dir="2700000" algn="tl">
                  <a:srgbClr val="C0C0C0"/>
                </a:outerShdw>
              </a:effectLst>
            </a:endParaRPr>
          </a:p>
          <a:p>
            <a:pPr>
              <a:buFont typeface="Courier New" pitchFamily="49" charset="0"/>
              <a:buChar char="o"/>
            </a:pPr>
            <a:r>
              <a:rPr lang="fr-FR" sz="1800">
                <a:effectLst>
                  <a:outerShdw blurRad="38100" dist="38100" dir="2700000" algn="tl">
                    <a:srgbClr val="C0C0C0"/>
                  </a:outerShdw>
                </a:effectLst>
              </a:rPr>
              <a:t>Mesures d’aides individuelles distinctes des modalités générales d’enseignement</a:t>
            </a:r>
          </a:p>
          <a:p>
            <a:pPr>
              <a:buFont typeface="Courier New" pitchFamily="49" charset="0"/>
              <a:buChar char="o"/>
            </a:pPr>
            <a:endParaRPr lang="fr-FR" sz="1800">
              <a:effectLst>
                <a:outerShdw blurRad="38100" dist="38100" dir="2700000" algn="tl">
                  <a:srgbClr val="C0C0C0"/>
                </a:outerShdw>
              </a:effectLst>
            </a:endParaRPr>
          </a:p>
          <a:p>
            <a:pPr>
              <a:buFont typeface="Courier New" pitchFamily="49" charset="0"/>
              <a:buChar char="o"/>
            </a:pPr>
            <a:r>
              <a:rPr lang="fr-FR" sz="1800">
                <a:effectLst>
                  <a:outerShdw blurRad="38100" dist="38100" dir="2700000" algn="tl">
                    <a:srgbClr val="C0C0C0"/>
                  </a:outerShdw>
                </a:effectLst>
              </a:rPr>
              <a:t>L’aide relève de la compétence des professionnels spécialisés</a:t>
            </a:r>
          </a:p>
          <a:p>
            <a:pPr algn="just">
              <a:buFontTx/>
              <a:buNone/>
            </a:pPr>
            <a:endParaRPr lang="fr-FR" sz="2000">
              <a:effectLst>
                <a:outerShdw blurRad="38100" dist="38100" dir="2700000" algn="tl">
                  <a:srgbClr val="C0C0C0"/>
                </a:outerShdw>
              </a:effectLst>
            </a:endParaRPr>
          </a:p>
        </p:txBody>
      </p:sp>
      <p:sp>
        <p:nvSpPr>
          <p:cNvPr id="7" name="Espace réservé du contenu 6"/>
          <p:cNvSpPr>
            <a:spLocks noGrp="1"/>
          </p:cNvSpPr>
          <p:nvPr>
            <p:ph sz="quarter" idx="4294967295"/>
          </p:nvPr>
        </p:nvSpPr>
        <p:spPr>
          <a:xfrm>
            <a:off x="5327650" y="1700213"/>
            <a:ext cx="3816350" cy="4713287"/>
          </a:xfrm>
        </p:spPr>
        <p:txBody>
          <a:bodyPr>
            <a:normAutofit lnSpcReduction="10000"/>
          </a:bodyPr>
          <a:lstStyle/>
          <a:p>
            <a:pPr>
              <a:buFont typeface="Courier New" pitchFamily="49" charset="0"/>
              <a:buChar char="o"/>
            </a:pPr>
            <a:r>
              <a:rPr lang="fr-FR" sz="1800">
                <a:effectLst>
                  <a:outerShdw blurRad="38100" dist="38100" dir="2700000" algn="tl">
                    <a:srgbClr val="C0C0C0"/>
                  </a:outerShdw>
                </a:effectLst>
              </a:rPr>
              <a:t>Accueil de tous les élèves et prise en compte de la diversité de leurs besoins</a:t>
            </a:r>
          </a:p>
          <a:p>
            <a:pPr>
              <a:buFont typeface="Courier New" pitchFamily="49" charset="0"/>
              <a:buChar char="o"/>
            </a:pPr>
            <a:r>
              <a:rPr lang="fr-FR" sz="1800">
                <a:effectLst>
                  <a:outerShdw blurRad="38100" dist="38100" dir="2700000" algn="tl">
                    <a:srgbClr val="C0C0C0"/>
                  </a:outerShdw>
                </a:effectLst>
              </a:rPr>
              <a:t>Centration sur les conditions de l’environnement pouvant entraver ou favoriser les apprentissages</a:t>
            </a:r>
          </a:p>
          <a:p>
            <a:pPr>
              <a:buFont typeface="Courier New" pitchFamily="49" charset="0"/>
              <a:buChar char="o"/>
            </a:pPr>
            <a:r>
              <a:rPr lang="fr-FR" sz="1800">
                <a:effectLst>
                  <a:outerShdw blurRad="38100" dist="38100" dir="2700000" algn="tl">
                    <a:srgbClr val="C0C0C0"/>
                  </a:outerShdw>
                </a:effectLst>
              </a:rPr>
              <a:t>Modification globale du fonctionnement du système scolaire et des pratiques pédagogiques</a:t>
            </a:r>
          </a:p>
          <a:p>
            <a:pPr>
              <a:buFont typeface="Courier New" pitchFamily="49" charset="0"/>
              <a:buChar char="o"/>
            </a:pPr>
            <a:r>
              <a:rPr lang="fr-FR" sz="1800">
                <a:effectLst>
                  <a:outerShdw blurRad="38100" dist="38100" dir="2700000" algn="tl">
                    <a:srgbClr val="C0C0C0"/>
                  </a:outerShdw>
                </a:effectLst>
              </a:rPr>
              <a:t>Mobilisation essentielle de l’ensemble de l’équipe enseignante pour répondre aux besoins de tous les élèves</a:t>
            </a:r>
          </a:p>
          <a:p>
            <a:pPr>
              <a:buFont typeface="Courier New" pitchFamily="49" charset="0"/>
              <a:buChar char="o"/>
            </a:pPr>
            <a:r>
              <a:rPr lang="fr-FR" sz="1800">
                <a:effectLst>
                  <a:outerShdw blurRad="38100" dist="38100" dir="2700000" algn="tl">
                    <a:srgbClr val="C0C0C0"/>
                  </a:outerShdw>
                </a:effectLst>
              </a:rPr>
              <a:t>Collaboration entre professionnels</a:t>
            </a:r>
          </a:p>
          <a:p>
            <a:pPr>
              <a:buFont typeface="Courier New" pitchFamily="49" charset="0"/>
              <a:buChar char="o"/>
            </a:pPr>
            <a:endParaRPr lang="fr-FR" sz="1800">
              <a:effectLst>
                <a:outerShdw blurRad="38100" dist="38100" dir="2700000" algn="tl">
                  <a:srgbClr val="C0C0C0"/>
                </a:outerShdw>
              </a:effectLst>
            </a:endParaRPr>
          </a:p>
          <a:p>
            <a:pPr>
              <a:buFont typeface="Courier New" pitchFamily="49" charset="0"/>
              <a:buChar char="o"/>
            </a:pPr>
            <a:endParaRPr lang="fr-FR" sz="1800">
              <a:effectLst>
                <a:outerShdw blurRad="38100" dist="38100" dir="2700000" algn="tl">
                  <a:srgbClr val="C0C0C0"/>
                </a:outerShdw>
              </a:effectLst>
            </a:endParaRPr>
          </a:p>
          <a:p>
            <a:pPr>
              <a:buFont typeface="Courier New" pitchFamily="49" charset="0"/>
              <a:buChar char="o"/>
            </a:pPr>
            <a:endParaRPr lang="fr-FR" sz="2000">
              <a:effectLst>
                <a:outerShdw blurRad="38100" dist="38100" dir="2700000" algn="tl">
                  <a:srgbClr val="C0C0C0"/>
                </a:outerShdw>
              </a:effectLst>
            </a:endParaRPr>
          </a:p>
          <a:p>
            <a:pPr>
              <a:buFont typeface="Courier New" pitchFamily="49" charset="0"/>
              <a:buChar char="o"/>
            </a:pPr>
            <a:endParaRPr lang="fr-FR" sz="2400">
              <a:effectLst>
                <a:outerShdw blurRad="38100" dist="38100" dir="2700000" algn="tl">
                  <a:srgbClr val="C0C0C0"/>
                </a:outerShdw>
              </a:effectLst>
            </a:endParaRPr>
          </a:p>
        </p:txBody>
      </p:sp>
      <p:sp>
        <p:nvSpPr>
          <p:cNvPr id="10" name="Espace réservé du pied de page 9"/>
          <p:cNvSpPr txBox="1">
            <a:spLocks noGrp="1"/>
          </p:cNvSpPr>
          <p:nvPr/>
        </p:nvSpPr>
        <p:spPr bwMode="auto">
          <a:xfrm>
            <a:off x="3124200" y="6651625"/>
            <a:ext cx="2895600" cy="69850"/>
          </a:xfrm>
          <a:prstGeom prst="rect">
            <a:avLst/>
          </a:prstGeom>
          <a:noFill/>
          <a:ln>
            <a:miter lim="800000"/>
            <a:headEnd/>
            <a:tailEnd/>
          </a:ln>
        </p:spPr>
        <p:txBody>
          <a:bodyPr anchor="b"/>
          <a:lstStyle/>
          <a:p>
            <a:pPr algn="ctr"/>
            <a:endParaRPr lang="fr-BE" sz="1400">
              <a:effectLst>
                <a:outerShdw blurRad="38100" dist="38100" dir="2700000" algn="tl">
                  <a:srgbClr val="C0C0C0"/>
                </a:outerShdw>
              </a:effectLst>
            </a:endParaRPr>
          </a:p>
        </p:txBody>
      </p:sp>
      <p:sp>
        <p:nvSpPr>
          <p:cNvPr id="8" name="Espace réservé du numéro de diapositive 7"/>
          <p:cNvSpPr txBox="1">
            <a:spLocks noGrp="1"/>
          </p:cNvSpPr>
          <p:nvPr/>
        </p:nvSpPr>
        <p:spPr bwMode="auto">
          <a:xfrm flipV="1">
            <a:off x="6553200" y="6721475"/>
            <a:ext cx="2133600" cy="136525"/>
          </a:xfrm>
          <a:prstGeom prst="rect">
            <a:avLst/>
          </a:prstGeom>
          <a:noFill/>
          <a:ln w="9525">
            <a:noFill/>
            <a:miter lim="800000"/>
            <a:headEnd/>
            <a:tailEnd/>
          </a:ln>
        </p:spPr>
        <p:txBody>
          <a:bodyPr rot="10800000" anchor="b"/>
          <a:lstStyle/>
          <a:p>
            <a:pPr algn="r"/>
            <a:endParaRPr lang="fr-BE" sz="14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fr-FR" sz="2400"/>
              <a:t>Des actions coordonnées par un projet/un plan</a:t>
            </a:r>
          </a:p>
        </p:txBody>
      </p:sp>
      <p:sp>
        <p:nvSpPr>
          <p:cNvPr id="40963" name="Rectangle 3"/>
          <p:cNvSpPr>
            <a:spLocks noGrp="1" noChangeArrowheads="1"/>
          </p:cNvSpPr>
          <p:nvPr>
            <p:ph sz="quarter" idx="1"/>
          </p:nvPr>
        </p:nvSpPr>
        <p:spPr/>
        <p:txBody>
          <a:bodyPr/>
          <a:lstStyle/>
          <a:p>
            <a:pPr>
              <a:lnSpc>
                <a:spcPct val="80000"/>
              </a:lnSpc>
              <a:buFontTx/>
              <a:buNone/>
            </a:pPr>
            <a:r>
              <a:rPr lang="fr-FR" sz="1800" b="1"/>
              <a:t>Objectifs:</a:t>
            </a:r>
          </a:p>
          <a:p>
            <a:pPr>
              <a:lnSpc>
                <a:spcPct val="80000"/>
              </a:lnSpc>
            </a:pPr>
            <a:r>
              <a:rPr lang="fr-FR" sz="1800"/>
              <a:t>Permettre la cohérence des actions en lien avec les différents acteurs/partenaires</a:t>
            </a:r>
          </a:p>
          <a:p>
            <a:pPr>
              <a:lnSpc>
                <a:spcPct val="80000"/>
              </a:lnSpc>
            </a:pPr>
            <a:r>
              <a:rPr lang="fr-FR" sz="1800"/>
              <a:t>Prévoit le suivi des actions et l’effet sur la scolarité</a:t>
            </a:r>
          </a:p>
          <a:p>
            <a:pPr>
              <a:lnSpc>
                <a:spcPct val="80000"/>
              </a:lnSpc>
            </a:pPr>
            <a:r>
              <a:rPr lang="fr-FR" sz="1800"/>
              <a:t>Permet la continuité du parcours de l’élève, garantie de l’efficacité de l’action pédagogique.</a:t>
            </a:r>
          </a:p>
          <a:p>
            <a:pPr>
              <a:lnSpc>
                <a:spcPct val="80000"/>
              </a:lnSpc>
            </a:pPr>
            <a:endParaRPr lang="fr-FR" sz="1800"/>
          </a:p>
          <a:p>
            <a:pPr>
              <a:lnSpc>
                <a:spcPct val="80000"/>
              </a:lnSpc>
              <a:buFontTx/>
              <a:buNone/>
            </a:pPr>
            <a:r>
              <a:rPr lang="fr-FR" sz="1800" b="1"/>
              <a:t>Quel plan/projet pour qui?</a:t>
            </a:r>
          </a:p>
          <a:p>
            <a:pPr>
              <a:lnSpc>
                <a:spcPct val="80000"/>
              </a:lnSpc>
              <a:buFontTx/>
              <a:buNone/>
            </a:pPr>
            <a:r>
              <a:rPr lang="fr-FR" sz="1800"/>
              <a:t>Le PAI</a:t>
            </a:r>
          </a:p>
          <a:p>
            <a:pPr>
              <a:lnSpc>
                <a:spcPct val="80000"/>
              </a:lnSpc>
              <a:buFontTx/>
              <a:buNone/>
            </a:pPr>
            <a:r>
              <a:rPr lang="fr-FR" sz="1400"/>
              <a:t>Circulaire n° 2003-135 du 8-9-2003 </a:t>
            </a:r>
            <a:endParaRPr lang="fr-FR" sz="1400" b="1"/>
          </a:p>
          <a:p>
            <a:pPr>
              <a:lnSpc>
                <a:spcPct val="80000"/>
              </a:lnSpc>
              <a:buFontTx/>
              <a:buNone/>
            </a:pPr>
            <a:r>
              <a:rPr lang="fr-FR" sz="1800"/>
              <a:t>Le PAP</a:t>
            </a:r>
          </a:p>
          <a:p>
            <a:pPr>
              <a:lnSpc>
                <a:spcPct val="80000"/>
              </a:lnSpc>
              <a:buFontTx/>
              <a:buNone/>
            </a:pPr>
            <a:r>
              <a:rPr lang="fr-FR" sz="1400"/>
              <a:t>Circulaire n° 2015-016 du 22-1-2015 </a:t>
            </a:r>
          </a:p>
          <a:p>
            <a:pPr>
              <a:lnSpc>
                <a:spcPct val="80000"/>
              </a:lnSpc>
              <a:buFontTx/>
              <a:buNone/>
            </a:pPr>
            <a:r>
              <a:rPr lang="fr-FR" sz="1800"/>
              <a:t>Le PPS</a:t>
            </a:r>
          </a:p>
          <a:p>
            <a:pPr>
              <a:lnSpc>
                <a:spcPct val="80000"/>
              </a:lnSpc>
              <a:buFontTx/>
              <a:buNone/>
            </a:pPr>
            <a:r>
              <a:rPr lang="fr-FR" sz="1400"/>
              <a:t>Arrêté du 6-2-2015 - J.O. du 11-2-2015</a:t>
            </a:r>
            <a:r>
              <a:rPr lang="fr-FR" sz="1800"/>
              <a:t> </a:t>
            </a:r>
          </a:p>
          <a:p>
            <a:pPr>
              <a:lnSpc>
                <a:spcPct val="80000"/>
              </a:lnSpc>
              <a:buFontTx/>
              <a:buNone/>
            </a:pPr>
            <a:r>
              <a:rPr lang="fr-FR" sz="1800"/>
              <a:t>Le PPRE</a:t>
            </a:r>
          </a:p>
          <a:p>
            <a:pPr>
              <a:lnSpc>
                <a:spcPct val="80000"/>
              </a:lnSpc>
              <a:buFontTx/>
              <a:buNone/>
            </a:pPr>
            <a:r>
              <a:rPr lang="fr-FR" sz="1400"/>
              <a:t>Circulaire n°2006-138 DU 25-8-2006</a:t>
            </a:r>
            <a:r>
              <a:rPr lang="fr-FR" sz="1800"/>
              <a:t> </a:t>
            </a:r>
          </a:p>
          <a:p>
            <a:pPr>
              <a:lnSpc>
                <a:spcPct val="80000"/>
              </a:lnSpc>
              <a:buFontTx/>
              <a:buNone/>
            </a:pPr>
            <a:endParaRPr lang="fr-F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1520" y="380841"/>
            <a:ext cx="8496944" cy="5994711"/>
          </a:xfrm>
          <a:prstGeom prst="rect">
            <a:avLst/>
          </a:prstGeom>
        </p:spPr>
      </p:pic>
    </p:spTree>
    <p:extLst>
      <p:ext uri="{BB962C8B-B14F-4D97-AF65-F5344CB8AC3E}">
        <p14:creationId xmlns="" xmlns:p14="http://schemas.microsoft.com/office/powerpoint/2010/main" val="375337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6923452"/>
            <a:ext cx="8352928" cy="133421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3200" dirty="0">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3200" dirty="0">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3200" dirty="0" smtClean="0">
              <a:latin typeface="Arial" pitchFamily="34" charset="0"/>
              <a:ea typeface="Calibri" pitchFamily="34" charset="0"/>
              <a:cs typeface="ArialM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a:rPr>
              <a:t>Les implicites de nos « coutumes</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a:rPr>
              <a:t>didactiques » (le « métier d’élève ») sont</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a:rPr>
              <a:t>rarement maîtrisés par les élèves en difficulté</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a:rPr>
              <a:t>ou à B.E.P.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a:rPr>
              <a:t>La 1ère des adaptations que nous pouvons leur</a:t>
            </a:r>
            <a:r>
              <a:rPr lang="fr-FR" sz="3200" dirty="0" smtClean="0">
                <a:latin typeface="Arial" pitchFamily="34" charset="0"/>
                <a:cs typeface="Arial" pitchFamily="34" charset="0"/>
              </a:rPr>
              <a:t> </a:t>
            </a: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a:rPr>
              <a:t>proposer est de verbaliser, de « mettre des mots »sur tous ces implicites.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a:rPr>
              <a:t>La 2ème sera de proposer des tâches où le but, le</a:t>
            </a:r>
            <a:r>
              <a:rPr lang="fr-FR" sz="3200" dirty="0" smtClean="0">
                <a:latin typeface="Arial" pitchFamily="34" charset="0"/>
                <a:cs typeface="Arial" pitchFamily="34" charset="0"/>
              </a:rPr>
              <a:t> </a:t>
            </a: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a:rPr>
              <a:t>dispositif, les consignes, les critères de réussite</a:t>
            </a:r>
            <a:r>
              <a:rPr lang="fr-FR" sz="3200" dirty="0" smtClean="0">
                <a:latin typeface="Arial" pitchFamily="34" charset="0"/>
                <a:cs typeface="Arial" pitchFamily="34" charset="0"/>
              </a:rPr>
              <a:t> </a:t>
            </a: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a:rPr>
              <a:t>sont clairement définis.</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fr-FR"/>
              <a:t>Ressources</a:t>
            </a:r>
          </a:p>
        </p:txBody>
      </p:sp>
      <p:sp>
        <p:nvSpPr>
          <p:cNvPr id="50179" name="Rectangle 3"/>
          <p:cNvSpPr>
            <a:spLocks noGrp="1" noChangeArrowheads="1"/>
          </p:cNvSpPr>
          <p:nvPr>
            <p:ph sz="quarter" idx="1"/>
          </p:nvPr>
        </p:nvSpPr>
        <p:spPr>
          <a:xfrm>
            <a:off x="468313" y="1628775"/>
            <a:ext cx="8229600" cy="4525963"/>
          </a:xfrm>
        </p:spPr>
        <p:txBody>
          <a:bodyPr/>
          <a:lstStyle/>
          <a:p>
            <a:pPr>
              <a:lnSpc>
                <a:spcPct val="80000"/>
              </a:lnSpc>
              <a:buFontTx/>
              <a:buNone/>
            </a:pPr>
            <a:r>
              <a:rPr lang="fr-FR" sz="1600" b="1"/>
              <a:t>« Enfants et adolescents malades »</a:t>
            </a:r>
          </a:p>
          <a:p>
            <a:pPr>
              <a:lnSpc>
                <a:spcPct val="80000"/>
              </a:lnSpc>
              <a:buFontTx/>
              <a:buNone/>
            </a:pPr>
            <a:endParaRPr lang="fr-FR" sz="1600" b="1"/>
          </a:p>
          <a:p>
            <a:pPr>
              <a:lnSpc>
                <a:spcPct val="80000"/>
              </a:lnSpc>
              <a:buFontTx/>
              <a:buNone/>
            </a:pPr>
            <a:r>
              <a:rPr lang="fr-FR" sz="1400" b="1"/>
              <a:t>Code de l'éducation</a:t>
            </a:r>
            <a:endParaRPr lang="fr-FR" sz="1400"/>
          </a:p>
          <a:p>
            <a:pPr>
              <a:lnSpc>
                <a:spcPct val="80000"/>
              </a:lnSpc>
            </a:pPr>
            <a:r>
              <a:rPr lang="fr-FR" sz="1400">
                <a:hlinkClick r:id="rId2"/>
              </a:rPr>
              <a:t>Article D 351-9</a:t>
            </a:r>
            <a:r>
              <a:rPr lang="fr-FR" sz="1400"/>
              <a:t> </a:t>
            </a:r>
            <a:br>
              <a:rPr lang="fr-FR" sz="1400"/>
            </a:br>
            <a:r>
              <a:rPr lang="fr-FR" sz="1400"/>
              <a:t>« Lorsque la scolarité d'un élève, notamment en raison d'un trouble de la santé invalidant, nécessite un aménagement..., un projet d'accueil individualisé est élaboré avec le concours du médecin de l'éducation nationale ou du médecin de santé de protection maternelle et infantile, à la demande de la famille... » </a:t>
            </a:r>
          </a:p>
          <a:p>
            <a:pPr>
              <a:lnSpc>
                <a:spcPct val="80000"/>
              </a:lnSpc>
            </a:pPr>
            <a:r>
              <a:rPr lang="fr-FR" sz="1400"/>
              <a:t>Circulaire n° 2003-135 du 8-09-2003 : Accueil en collectivité des enfants et des adolescents atteints de troubles de la santé </a:t>
            </a:r>
          </a:p>
          <a:p>
            <a:pPr>
              <a:lnSpc>
                <a:spcPct val="80000"/>
              </a:lnSpc>
            </a:pPr>
            <a:r>
              <a:rPr lang="fr-FR" sz="1400"/>
              <a:t>Circulaire n° 98-151 du 17 juillet 1998 : Assistance pédagogique à domicile en faveur des enfants et adolescents atteints de troubles de la santé évoluant sur une longue période</a:t>
            </a:r>
          </a:p>
          <a:p>
            <a:pPr>
              <a:lnSpc>
                <a:spcPct val="80000"/>
              </a:lnSpc>
              <a:buFontTx/>
              <a:buNone/>
            </a:pPr>
            <a:r>
              <a:rPr lang="fr-FR" sz="1400"/>
              <a:t> </a:t>
            </a:r>
          </a:p>
          <a:p>
            <a:pPr>
              <a:lnSpc>
                <a:spcPct val="80000"/>
              </a:lnSpc>
              <a:buFontTx/>
              <a:buNone/>
            </a:pPr>
            <a:r>
              <a:rPr lang="fr-FR" sz="1600" b="1"/>
              <a:t>« La grande difficulté scolaire »</a:t>
            </a:r>
          </a:p>
          <a:p>
            <a:pPr>
              <a:lnSpc>
                <a:spcPct val="80000"/>
              </a:lnSpc>
              <a:buFontTx/>
              <a:buNone/>
            </a:pPr>
            <a:endParaRPr lang="fr-FR" sz="1400" b="1"/>
          </a:p>
          <a:p>
            <a:pPr>
              <a:lnSpc>
                <a:spcPct val="80000"/>
              </a:lnSpc>
              <a:buFontTx/>
              <a:buNone/>
            </a:pPr>
            <a:r>
              <a:rPr lang="fr-FR" sz="1400"/>
              <a:t>Le traitement de la grande difficulté au cours de la scolarité obligatoire</a:t>
            </a:r>
          </a:p>
          <a:p>
            <a:pPr>
              <a:lnSpc>
                <a:spcPct val="80000"/>
              </a:lnSpc>
              <a:buFontTx/>
              <a:buNone/>
            </a:pPr>
            <a:r>
              <a:rPr lang="fr-FR" sz="1400"/>
              <a:t>Rapport n° 2013-095 Novembre 2013 Jean-Pierre Delaubier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sz="quarter" idx="1"/>
          </p:nvPr>
        </p:nvSpPr>
        <p:spPr>
          <a:xfrm>
            <a:off x="468313" y="476250"/>
            <a:ext cx="8229600" cy="5678488"/>
          </a:xfrm>
        </p:spPr>
        <p:txBody>
          <a:bodyPr/>
          <a:lstStyle/>
          <a:p>
            <a:pPr>
              <a:lnSpc>
                <a:spcPct val="80000"/>
              </a:lnSpc>
              <a:buFontTx/>
              <a:buNone/>
            </a:pPr>
            <a:endParaRPr lang="fr-FR" sz="1200"/>
          </a:p>
          <a:p>
            <a:pPr>
              <a:lnSpc>
                <a:spcPct val="80000"/>
              </a:lnSpc>
              <a:buFontTx/>
              <a:buNone/>
            </a:pPr>
            <a:r>
              <a:rPr lang="fr-FR" sz="1400" b="1"/>
              <a:t>« Enfants voyageurs »</a:t>
            </a:r>
          </a:p>
          <a:p>
            <a:pPr>
              <a:lnSpc>
                <a:spcPct val="80000"/>
              </a:lnSpc>
              <a:buFontTx/>
              <a:buNone/>
            </a:pPr>
            <a:r>
              <a:rPr lang="fr-FR" sz="1200" b="1"/>
              <a:t>Scolarisation et scolarité des enfants issus de familles itinérantes et de voyageurs </a:t>
            </a:r>
          </a:p>
          <a:p>
            <a:pPr>
              <a:lnSpc>
                <a:spcPct val="80000"/>
              </a:lnSpc>
              <a:buFontTx/>
              <a:buNone/>
            </a:pPr>
            <a:r>
              <a:rPr lang="fr-FR" sz="1200"/>
              <a:t>circulaire n° 2012-142 du 2-10-2012 </a:t>
            </a:r>
          </a:p>
          <a:p>
            <a:pPr>
              <a:lnSpc>
                <a:spcPct val="80000"/>
              </a:lnSpc>
              <a:buFontTx/>
              <a:buNone/>
            </a:pPr>
            <a:endParaRPr lang="fr-FR" sz="1200"/>
          </a:p>
          <a:p>
            <a:pPr>
              <a:lnSpc>
                <a:spcPct val="80000"/>
              </a:lnSpc>
              <a:buFontTx/>
              <a:buNone/>
            </a:pPr>
            <a:r>
              <a:rPr lang="fr-FR" sz="1400" b="1"/>
              <a:t>« Enfants allophones »</a:t>
            </a:r>
          </a:p>
          <a:p>
            <a:pPr>
              <a:lnSpc>
                <a:spcPct val="80000"/>
              </a:lnSpc>
            </a:pPr>
            <a:r>
              <a:rPr lang="fr-FR" sz="1200">
                <a:hlinkClick r:id="rId2"/>
              </a:rPr>
              <a:t>Circulaire n° 2012-141 du 2 octobre 2012 relative à l'organisation de la scolarité des élèves allophones nouvellement arrivés</a:t>
            </a:r>
            <a:r>
              <a:rPr lang="fr-FR" sz="1200"/>
              <a:t> </a:t>
            </a:r>
          </a:p>
          <a:p>
            <a:pPr>
              <a:lnSpc>
                <a:spcPct val="80000"/>
              </a:lnSpc>
            </a:pPr>
            <a:r>
              <a:rPr lang="fr-FR" sz="1200">
                <a:hlinkClick r:id="rId3"/>
              </a:rPr>
              <a:t>Circulaire n° 2012-143 du 2 octobre 2012 relative à l'organisation des Casnav </a:t>
            </a:r>
            <a:r>
              <a:rPr lang="fr-FR" sz="1200"/>
              <a:t> </a:t>
            </a:r>
          </a:p>
          <a:p>
            <a:pPr>
              <a:lnSpc>
                <a:spcPct val="80000"/>
              </a:lnSpc>
              <a:buFontTx/>
              <a:buNone/>
            </a:pPr>
            <a:endParaRPr lang="fr-FR" sz="1200"/>
          </a:p>
          <a:p>
            <a:pPr>
              <a:lnSpc>
                <a:spcPct val="80000"/>
              </a:lnSpc>
              <a:buFontTx/>
              <a:buNone/>
            </a:pPr>
            <a:r>
              <a:rPr lang="fr-FR" sz="1400" b="1"/>
              <a:t>La scolarisation des élèves intellectuellement précoces</a:t>
            </a:r>
            <a:br>
              <a:rPr lang="fr-FR" sz="1400" b="1"/>
            </a:br>
            <a:endParaRPr lang="fr-FR" sz="1400" b="1"/>
          </a:p>
          <a:p>
            <a:pPr>
              <a:lnSpc>
                <a:spcPct val="80000"/>
              </a:lnSpc>
            </a:pPr>
            <a:r>
              <a:rPr lang="fr-FR" sz="1200" b="1">
                <a:hlinkClick r:id="rId4"/>
              </a:rPr>
              <a:t>Parcours scolaire des élèves intellectuellement précoces ou manifestant des aptitudes particulières à l’école et au collège</a:t>
            </a:r>
            <a:r>
              <a:rPr lang="fr-FR" sz="1200" b="1"/>
              <a:t>: Circulaire n°2007-158 du 17 octobre 2007</a:t>
            </a:r>
            <a:endParaRPr lang="fr-FR" sz="1200" b="1">
              <a:hlinkClick r:id="rId5"/>
            </a:endParaRPr>
          </a:p>
          <a:p>
            <a:pPr>
              <a:lnSpc>
                <a:spcPct val="80000"/>
              </a:lnSpc>
            </a:pPr>
            <a:r>
              <a:rPr lang="fr-FR" sz="1200" b="1">
                <a:hlinkClick r:id="rId5"/>
              </a:rPr>
              <a:t>Guide d'aide à la conception de modules de formation pour une prise en compte des élèves intellectuellement précoces</a:t>
            </a:r>
            <a:r>
              <a:rPr lang="fr-FR" sz="1200" b="1"/>
              <a:t>: Circulaire n° 2009-168 du 12 novembre 2009</a:t>
            </a:r>
          </a:p>
          <a:p>
            <a:pPr>
              <a:lnSpc>
                <a:spcPct val="80000"/>
              </a:lnSpc>
            </a:pPr>
            <a:endParaRPr lang="fr-FR" sz="1200" b="1"/>
          </a:p>
          <a:p>
            <a:pPr>
              <a:lnSpc>
                <a:spcPct val="80000"/>
              </a:lnSpc>
            </a:pPr>
            <a:endParaRPr lang="fr-FR" sz="1200" b="1"/>
          </a:p>
          <a:p>
            <a:pPr>
              <a:lnSpc>
                <a:spcPct val="80000"/>
              </a:lnSpc>
              <a:buFontTx/>
              <a:buNone/>
            </a:pPr>
            <a:r>
              <a:rPr lang="fr-FR" sz="1400" b="1"/>
              <a:t>Eduscol:</a:t>
            </a:r>
          </a:p>
          <a:p>
            <a:pPr>
              <a:lnSpc>
                <a:spcPct val="80000"/>
              </a:lnSpc>
              <a:buFontTx/>
              <a:buNone/>
            </a:pPr>
            <a:endParaRPr lang="fr-FR" sz="1400" b="1"/>
          </a:p>
          <a:p>
            <a:pPr>
              <a:lnSpc>
                <a:spcPct val="80000"/>
              </a:lnSpc>
              <a:buFontTx/>
              <a:buNone/>
            </a:pPr>
            <a:r>
              <a:rPr lang="fr-FR" sz="1200" b="1"/>
              <a:t>Guide «Scolariser les élèves sourds ou malentendants»</a:t>
            </a:r>
          </a:p>
          <a:p>
            <a:pPr>
              <a:lnSpc>
                <a:spcPct val="80000"/>
              </a:lnSpc>
              <a:buFontTx/>
              <a:buNone/>
            </a:pPr>
            <a:r>
              <a:rPr lang="fr-FR" sz="1200" b="1"/>
              <a:t>Guide «Scolariser les élèves autistes ou présentant des troubles envahissants du développement»</a:t>
            </a:r>
          </a:p>
          <a:p>
            <a:pPr>
              <a:lnSpc>
                <a:spcPct val="80000"/>
              </a:lnSpc>
              <a:buFontTx/>
              <a:buNone/>
            </a:pPr>
            <a:r>
              <a:rPr lang="fr-FR" sz="1200" b="1"/>
              <a:t>Guide pour les enseignants qui accueillent un élève présentant une déficience motrice</a:t>
            </a:r>
          </a:p>
          <a:p>
            <a:pPr>
              <a:lnSpc>
                <a:spcPct val="80000"/>
              </a:lnSpc>
              <a:buFontTx/>
              <a:buNone/>
            </a:pPr>
            <a:r>
              <a:rPr lang="fr-FR" sz="1200" b="1"/>
              <a:t>Guide pour les enseignants qui accueillent un élève présentant une déficience visuelle</a:t>
            </a:r>
          </a:p>
          <a:p>
            <a:pPr>
              <a:lnSpc>
                <a:spcPct val="80000"/>
              </a:lnSpc>
              <a:buFontTx/>
              <a:buNone/>
            </a:pPr>
            <a:r>
              <a:rPr lang="fr-FR" sz="1200" b="1"/>
              <a:t>Des modules de formation à distance pour les enseignants des classes ordinaires:</a:t>
            </a:r>
          </a:p>
          <a:p>
            <a:pPr>
              <a:lnSpc>
                <a:spcPct val="80000"/>
              </a:lnSpc>
              <a:buFontTx/>
              <a:buNone/>
            </a:pPr>
            <a:r>
              <a:rPr lang="fr-FR" sz="1200" b="1">
                <a:hlinkClick r:id="rId6" tooltip="TSA_EDUSCOL_225466.pdf (PDF-217.66 Ko-Nouvelle fenêtre)"/>
              </a:rPr>
              <a:t>1er module : scolarisation des élèves présentant des troubles des apprentissages (TSA)</a:t>
            </a:r>
            <a:r>
              <a:rPr lang="fr-FR" sz="1200"/>
              <a:t> </a:t>
            </a:r>
          </a:p>
          <a:p>
            <a:pPr>
              <a:lnSpc>
                <a:spcPct val="80000"/>
              </a:lnSpc>
              <a:buFontTx/>
              <a:buNone/>
            </a:pPr>
            <a:r>
              <a:rPr lang="fr-FR" sz="1200" b="1">
                <a:hlinkClick r:id="rId7" tooltip="TED_eduscol_226383.pdf (PDF-317.12 Ko-Nouvelle fenêtre)"/>
              </a:rPr>
              <a:t>2ème module : scolarisation des enfants présentant des troubles envahissants du développement (TED)</a:t>
            </a:r>
            <a:r>
              <a:rPr lang="fr-FR" sz="1200"/>
              <a:t> </a:t>
            </a:r>
          </a:p>
          <a:p>
            <a:pPr>
              <a:lnSpc>
                <a:spcPct val="80000"/>
              </a:lnSpc>
              <a:buFontTx/>
              <a:buNone/>
            </a:pPr>
            <a:r>
              <a:rPr lang="fr-FR" sz="1200" b="1">
                <a:hlinkClick r:id="rId8" tooltip="Formation_TCC_222856.pdf (PDF-162.44 Ko-Nouvelle fenêtre)"/>
              </a:rPr>
              <a:t>3ème module : scolarisation des enfants présentant des troubles des conduites et des comportements (TCC)</a:t>
            </a:r>
            <a:r>
              <a:rPr lang="fr-FR" sz="1200"/>
              <a:t> </a:t>
            </a:r>
            <a:endParaRPr lang="fr-FR" sz="1200" b="1"/>
          </a:p>
          <a:p>
            <a:pPr>
              <a:lnSpc>
                <a:spcPct val="80000"/>
              </a:lnSpc>
              <a:buFontTx/>
              <a:buNone/>
            </a:pPr>
            <a:endParaRPr lang="fr-FR" sz="1200" b="1"/>
          </a:p>
          <a:p>
            <a:pPr>
              <a:lnSpc>
                <a:spcPct val="80000"/>
              </a:lnSpc>
              <a:buFontTx/>
              <a:buNone/>
            </a:pPr>
            <a:endParaRPr lang="fr-FR" sz="1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 ET SITOGRAPHIE</a:t>
            </a:r>
            <a:endParaRPr lang="fr-FR" dirty="0"/>
          </a:p>
        </p:txBody>
      </p:sp>
      <p:sp>
        <p:nvSpPr>
          <p:cNvPr id="3" name="Espace réservé du contenu 2"/>
          <p:cNvSpPr>
            <a:spLocks noGrp="1"/>
          </p:cNvSpPr>
          <p:nvPr>
            <p:ph sz="quarter" idx="1"/>
          </p:nvPr>
        </p:nvSpPr>
        <p:spPr/>
        <p:txBody>
          <a:bodyPr>
            <a:normAutofit fontScale="92500" lnSpcReduction="10000"/>
          </a:bodyPr>
          <a:lstStyle/>
          <a:p>
            <a:r>
              <a:rPr lang="fr-FR" dirty="0" smtClean="0"/>
              <a:t>Les intelligences multiples - Howard Gardner  RETZ</a:t>
            </a:r>
          </a:p>
          <a:p>
            <a:r>
              <a:rPr lang="fr-FR" dirty="0" smtClean="0"/>
              <a:t>Guide pour enseigner autrement – Véronique Garas RETZ / 2011</a:t>
            </a:r>
          </a:p>
          <a:p>
            <a:r>
              <a:rPr lang="fr-FR" dirty="0" smtClean="0"/>
              <a:t>100 idées pour aider les élèves en difficulté à l’école primaire. Isabelle </a:t>
            </a:r>
            <a:r>
              <a:rPr lang="fr-FR" dirty="0" err="1" smtClean="0"/>
              <a:t>Deman</a:t>
            </a:r>
            <a:r>
              <a:rPr lang="fr-FR" dirty="0" smtClean="0"/>
              <a:t> – Tom Pousse /2010</a:t>
            </a:r>
          </a:p>
          <a:p>
            <a:r>
              <a:rPr lang="fr-FR" dirty="0" smtClean="0"/>
              <a:t>S’adapter en classe à tous les élèves </a:t>
            </a:r>
            <a:r>
              <a:rPr lang="fr-FR" dirty="0" err="1" smtClean="0"/>
              <a:t>dys</a:t>
            </a:r>
            <a:r>
              <a:rPr lang="fr-FR" dirty="0" smtClean="0"/>
              <a:t>. Alain </a:t>
            </a:r>
            <a:r>
              <a:rPr lang="fr-FR" dirty="0" err="1" smtClean="0"/>
              <a:t>Pouhet</a:t>
            </a:r>
            <a:r>
              <a:rPr lang="fr-FR" dirty="0" smtClean="0"/>
              <a:t> - SCEREN / 2011</a:t>
            </a:r>
          </a:p>
          <a:p>
            <a:r>
              <a:rPr lang="fr-FR" dirty="0" smtClean="0"/>
              <a:t>Scolariser un enfant avec autisme. Elisabeth </a:t>
            </a:r>
            <a:r>
              <a:rPr lang="fr-FR" dirty="0" err="1" smtClean="0"/>
              <a:t>Bintz</a:t>
            </a:r>
            <a:r>
              <a:rPr lang="fr-FR" dirty="0" smtClean="0"/>
              <a:t> – Tom Pousse / 2013</a:t>
            </a:r>
          </a:p>
          <a:p>
            <a:r>
              <a:rPr lang="fr-FR" dirty="0" smtClean="0"/>
              <a:t>Malo et le baobab magique Audrey Jacquemin – AUZOU- 2010</a:t>
            </a: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LOGICIELS ET APPLICATIONS</a:t>
            </a:r>
            <a:endParaRPr lang="fr-FR" dirty="0"/>
          </a:p>
        </p:txBody>
      </p:sp>
      <p:sp>
        <p:nvSpPr>
          <p:cNvPr id="3" name="Espace réservé du contenu 2"/>
          <p:cNvSpPr>
            <a:spLocks noGrp="1"/>
          </p:cNvSpPr>
          <p:nvPr>
            <p:ph sz="quarter" idx="1"/>
          </p:nvPr>
        </p:nvSpPr>
        <p:spPr/>
        <p:txBody>
          <a:bodyPr/>
          <a:lstStyle/>
          <a:p>
            <a:r>
              <a:rPr lang="fr-FR" dirty="0" smtClean="0"/>
              <a:t>Logiciel TSA : </a:t>
            </a:r>
            <a:r>
              <a:rPr lang="fr-FR" dirty="0" smtClean="0">
                <a:hlinkClick r:id="rId2"/>
              </a:rPr>
              <a:t>circ-evreux3@ac-rouen.fr</a:t>
            </a:r>
            <a:endParaRPr lang="fr-FR" dirty="0" smtClean="0"/>
          </a:p>
          <a:p>
            <a:r>
              <a:rPr lang="fr-FR" dirty="0" smtClean="0"/>
              <a:t>Ecoliciel.net</a:t>
            </a:r>
          </a:p>
          <a:p>
            <a:r>
              <a:rPr lang="fr-FR" dirty="0" err="1" smtClean="0"/>
              <a:t>Dys</a:t>
            </a:r>
            <a:r>
              <a:rPr lang="fr-FR" dirty="0" smtClean="0"/>
              <a:t>-positif : connaissances des « </a:t>
            </a:r>
            <a:r>
              <a:rPr lang="fr-FR" dirty="0" err="1" smtClean="0"/>
              <a:t>dys</a:t>
            </a:r>
            <a:r>
              <a:rPr lang="fr-FR" dirty="0" smtClean="0"/>
              <a:t> », aides, mutualisation</a:t>
            </a:r>
          </a:p>
          <a:p>
            <a:r>
              <a:rPr lang="fr-FR" dirty="0" err="1" smtClean="0"/>
              <a:t>Eti</a:t>
            </a:r>
            <a:r>
              <a:rPr lang="fr-FR" dirty="0" smtClean="0"/>
              <a:t>-</a:t>
            </a:r>
            <a:r>
              <a:rPr lang="fr-FR" dirty="0" err="1" smtClean="0"/>
              <a:t>education</a:t>
            </a:r>
            <a:r>
              <a:rPr lang="fr-FR" dirty="0" smtClean="0"/>
              <a:t> : </a:t>
            </a:r>
            <a:r>
              <a:rPr lang="fr-FR" dirty="0" err="1" smtClean="0"/>
              <a:t>eti</a:t>
            </a:r>
            <a:r>
              <a:rPr lang="fr-FR" dirty="0" smtClean="0"/>
              <a:t>-</a:t>
            </a:r>
            <a:r>
              <a:rPr lang="fr-FR" dirty="0" err="1" smtClean="0"/>
              <a:t>gliss</a:t>
            </a:r>
            <a:r>
              <a:rPr lang="fr-FR" dirty="0" smtClean="0"/>
              <a:t>, </a:t>
            </a:r>
            <a:r>
              <a:rPr lang="fr-FR" dirty="0" err="1" smtClean="0"/>
              <a:t>eti</a:t>
            </a:r>
            <a:r>
              <a:rPr lang="fr-FR" dirty="0" smtClean="0"/>
              <a:t>-memo (pour tablettes)</a:t>
            </a:r>
          </a:p>
          <a:p>
            <a:r>
              <a:rPr lang="fr-FR" dirty="0" smtClean="0"/>
              <a:t>Soutien67 : soutien67.free</a:t>
            </a:r>
          </a:p>
          <a:p>
            <a:r>
              <a:rPr lang="fr-FR" dirty="0" smtClean="0"/>
              <a:t>Lirecouleur.arkaline.fr</a:t>
            </a:r>
          </a:p>
          <a:p>
            <a:r>
              <a:rPr lang="fr-FR" dirty="0" smtClean="0"/>
              <a:t>Trousse géo-tracé </a:t>
            </a:r>
            <a:r>
              <a:rPr lang="fr-FR" smtClean="0"/>
              <a:t>: ecolepourtous.education.fr</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MATERIEL</a:t>
            </a:r>
            <a:endParaRPr lang="fr-FR" dirty="0"/>
          </a:p>
        </p:txBody>
      </p:sp>
      <p:sp>
        <p:nvSpPr>
          <p:cNvPr id="3" name="Espace réservé du contenu 2"/>
          <p:cNvSpPr>
            <a:spLocks noGrp="1"/>
          </p:cNvSpPr>
          <p:nvPr>
            <p:ph sz="quarter" idx="1"/>
          </p:nvPr>
        </p:nvSpPr>
        <p:spPr/>
        <p:txBody>
          <a:bodyPr/>
          <a:lstStyle/>
          <a:p>
            <a:r>
              <a:rPr lang="fr-FR" dirty="0" err="1" smtClean="0"/>
              <a:t>Syllabozoo</a:t>
            </a:r>
            <a:r>
              <a:rPr lang="fr-FR" dirty="0" smtClean="0"/>
              <a:t> : A. </a:t>
            </a:r>
            <a:r>
              <a:rPr lang="fr-FR" dirty="0" err="1" smtClean="0"/>
              <a:t>Ouzoulias</a:t>
            </a:r>
            <a:r>
              <a:rPr lang="fr-FR" dirty="0" smtClean="0"/>
              <a:t> - RETZ</a:t>
            </a:r>
          </a:p>
          <a:p>
            <a:r>
              <a:rPr lang="fr-FR" dirty="0" smtClean="0"/>
              <a:t>Ateliers de l’oiseau magique : oiseau-magique.com (L’étoile des sons – Lexico - Imagine)</a:t>
            </a:r>
          </a:p>
          <a:p>
            <a:r>
              <a:rPr lang="fr-FR" dirty="0" smtClean="0"/>
              <a:t>Phono et </a:t>
            </a:r>
            <a:r>
              <a:rPr lang="fr-FR" dirty="0" err="1" smtClean="0"/>
              <a:t>Catego</a:t>
            </a:r>
            <a:r>
              <a:rPr lang="fr-FR" dirty="0" smtClean="0"/>
              <a:t> : S. </a:t>
            </a:r>
            <a:r>
              <a:rPr lang="fr-FR" dirty="0" err="1" smtClean="0"/>
              <a:t>Cebe</a:t>
            </a:r>
            <a:r>
              <a:rPr lang="fr-FR" dirty="0" smtClean="0"/>
              <a:t>, </a:t>
            </a:r>
            <a:r>
              <a:rPr lang="fr-FR" dirty="0" err="1" smtClean="0"/>
              <a:t>R.Goigoux</a:t>
            </a:r>
            <a:r>
              <a:rPr lang="fr-FR" dirty="0" smtClean="0"/>
              <a:t> - HATIER</a:t>
            </a:r>
          </a:p>
          <a:p>
            <a:r>
              <a:rPr lang="fr-FR" dirty="0" smtClean="0"/>
              <a:t>Editions SED : sed.fr  (Des mots, des syllabes/ des sons, des lettres / des mots, du sens / As des maths)</a:t>
            </a:r>
          </a:p>
          <a:p>
            <a:r>
              <a:rPr lang="fr-FR" dirty="0" smtClean="0"/>
              <a:t>Editions la Cigale (Entrainement phono – Compréhension</a:t>
            </a:r>
            <a:r>
              <a:rPr lang="fr-FR" dirty="0" smtClean="0"/>
              <a:t>)</a:t>
            </a:r>
          </a:p>
          <a:p>
            <a:r>
              <a:rPr lang="fr-FR" dirty="0" smtClean="0"/>
              <a:t>Jeu de la rime. Editions C.COP</a:t>
            </a:r>
            <a:endParaRPr lang="fr-FR" dirty="0" smtClean="0"/>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1328192"/>
          </a:xfrm>
        </p:spPr>
        <p:txBody>
          <a:bodyPr>
            <a:normAutofit/>
          </a:bodyPr>
          <a:lstStyle/>
          <a:p>
            <a:r>
              <a:rPr lang="fr-FR" dirty="0" smtClean="0"/>
              <a:t>ELEMENTS DE DEFINITION : qu’est-ce qu’un élève à besoins particuliers ?</a:t>
            </a:r>
            <a:endParaRPr lang="fr-FR" dirty="0"/>
          </a:p>
        </p:txBody>
      </p:sp>
      <p:sp>
        <p:nvSpPr>
          <p:cNvPr id="3" name="Rectangle 2"/>
          <p:cNvSpPr/>
          <p:nvPr/>
        </p:nvSpPr>
        <p:spPr>
          <a:xfrm>
            <a:off x="323528" y="1556792"/>
            <a:ext cx="8424936" cy="4524315"/>
          </a:xfrm>
          <a:prstGeom prst="rect">
            <a:avLst/>
          </a:prstGeom>
        </p:spPr>
        <p:txBody>
          <a:bodyPr wrap="square">
            <a:spAutoFit/>
          </a:bodyPr>
          <a:lstStyle/>
          <a:p>
            <a:pPr lvl="0" algn="just" eaLnBrk="0" fontAlgn="base" hangingPunct="0">
              <a:spcBef>
                <a:spcPct val="0"/>
              </a:spcBef>
              <a:spcAft>
                <a:spcPct val="0"/>
              </a:spcAft>
              <a:buFontTx/>
              <a:buChar char="•"/>
            </a:pPr>
            <a:r>
              <a:rPr lang="fr-FR" sz="2400" dirty="0" smtClean="0">
                <a:latin typeface="Arial" pitchFamily="34" charset="0"/>
                <a:ea typeface="Calibri" pitchFamily="34" charset="0"/>
                <a:cs typeface="Times New Roman" pitchFamily="18" charset="0"/>
              </a:rPr>
              <a:t>Elève avec des difficultés </a:t>
            </a:r>
            <a:r>
              <a:rPr lang="fr-FR" sz="2400" b="1" dirty="0" smtClean="0">
                <a:latin typeface="Arial" pitchFamily="34" charset="0"/>
                <a:ea typeface="Calibri" pitchFamily="34" charset="0"/>
                <a:cs typeface="Times New Roman" pitchFamily="18" charset="0"/>
              </a:rPr>
              <a:t>durables</a:t>
            </a:r>
            <a:r>
              <a:rPr lang="fr-FR" sz="2400" dirty="0" smtClean="0">
                <a:latin typeface="Arial" pitchFamily="34" charset="0"/>
                <a:ea typeface="Calibri" pitchFamily="34" charset="0"/>
                <a:cs typeface="Times New Roman" pitchFamily="18" charset="0"/>
              </a:rPr>
              <a:t> identifiées ou non ayant besoin d’adaptations scolaires ou besoin d’</a:t>
            </a:r>
            <a:r>
              <a:rPr lang="fr-FR" sz="2400" b="1" dirty="0" smtClean="0">
                <a:latin typeface="Arial" pitchFamily="34" charset="0"/>
                <a:ea typeface="Calibri" pitchFamily="34" charset="0"/>
                <a:cs typeface="Times New Roman" pitchFamily="18" charset="0"/>
              </a:rPr>
              <a:t>aides</a:t>
            </a:r>
            <a:r>
              <a:rPr lang="fr-FR" sz="2400" dirty="0" smtClean="0">
                <a:latin typeface="Arial" pitchFamily="34" charset="0"/>
                <a:ea typeface="Calibri" pitchFamily="34" charset="0"/>
                <a:cs typeface="Times New Roman" pitchFamily="18" charset="0"/>
              </a:rPr>
              <a:t>  (psychologique, médicale, pédagogique…)</a:t>
            </a:r>
          </a:p>
          <a:p>
            <a:pPr algn="just" eaLnBrk="0" fontAlgn="base" hangingPunct="0">
              <a:spcBef>
                <a:spcPct val="0"/>
              </a:spcBef>
              <a:spcAft>
                <a:spcPct val="0"/>
              </a:spcAft>
              <a:buFontTx/>
              <a:buChar char="•"/>
            </a:pPr>
            <a:r>
              <a:rPr lang="fr-FR" sz="2400" dirty="0" smtClean="0">
                <a:latin typeface="Arial" pitchFamily="34" charset="0"/>
                <a:ea typeface="Calibri" pitchFamily="34" charset="0"/>
                <a:cs typeface="Times New Roman" pitchFamily="18" charset="0"/>
              </a:rPr>
              <a:t>Un élève qui rencontre des </a:t>
            </a:r>
            <a:r>
              <a:rPr lang="fr-FR" sz="2400" b="1" dirty="0" smtClean="0">
                <a:latin typeface="Arial" pitchFamily="34" charset="0"/>
                <a:ea typeface="Calibri" pitchFamily="34" charset="0"/>
                <a:cs typeface="Times New Roman" pitchFamily="18" charset="0"/>
              </a:rPr>
              <a:t>difficultés</a:t>
            </a:r>
            <a:r>
              <a:rPr lang="fr-FR" sz="2400" dirty="0" smtClean="0">
                <a:latin typeface="Arial" pitchFamily="34" charset="0"/>
                <a:ea typeface="Calibri" pitchFamily="34" charset="0"/>
                <a:cs typeface="Times New Roman" pitchFamily="18" charset="0"/>
              </a:rPr>
              <a:t> d’apprentissage d’où la nécessité d’</a:t>
            </a:r>
            <a:r>
              <a:rPr lang="fr-FR" sz="2400" b="1" dirty="0" smtClean="0">
                <a:latin typeface="Arial" pitchFamily="34" charset="0"/>
                <a:ea typeface="Calibri" pitchFamily="34" charset="0"/>
                <a:cs typeface="Times New Roman" pitchFamily="18" charset="0"/>
              </a:rPr>
              <a:t>adapter</a:t>
            </a:r>
            <a:r>
              <a:rPr lang="fr-FR" sz="2400" dirty="0" smtClean="0">
                <a:latin typeface="Arial" pitchFamily="34" charset="0"/>
                <a:ea typeface="Calibri" pitchFamily="34" charset="0"/>
                <a:cs typeface="Times New Roman" pitchFamily="18" charset="0"/>
              </a:rPr>
              <a:t> le travail autour d’un  </a:t>
            </a:r>
            <a:r>
              <a:rPr lang="fr-FR" sz="2400" b="1" dirty="0" smtClean="0">
                <a:latin typeface="Arial" pitchFamily="34" charset="0"/>
                <a:ea typeface="Calibri" pitchFamily="34" charset="0"/>
                <a:cs typeface="Times New Roman" pitchFamily="18" charset="0"/>
              </a:rPr>
              <a:t>projet</a:t>
            </a:r>
            <a:r>
              <a:rPr lang="fr-FR" sz="2400" dirty="0" smtClean="0">
                <a:latin typeface="Arial" pitchFamily="34" charset="0"/>
                <a:ea typeface="Calibri" pitchFamily="34" charset="0"/>
                <a:cs typeface="Times New Roman" pitchFamily="18" charset="0"/>
              </a:rPr>
              <a:t> éducatif.</a:t>
            </a:r>
            <a:endParaRPr lang="fr-FR" sz="2400" dirty="0" smtClean="0">
              <a:latin typeface="Arial" pitchFamily="34" charset="0"/>
              <a:cs typeface="Times New Roman" pitchFamily="18" charset="0"/>
            </a:endParaRPr>
          </a:p>
          <a:p>
            <a:pPr lvl="0" algn="just" eaLnBrk="0" fontAlgn="base" hangingPunct="0">
              <a:spcBef>
                <a:spcPct val="0"/>
              </a:spcBef>
              <a:spcAft>
                <a:spcPct val="0"/>
              </a:spcAft>
              <a:buFontTx/>
              <a:buChar char="•"/>
            </a:pPr>
            <a:endParaRPr lang="fr-FR" sz="2400" dirty="0" smtClean="0">
              <a:latin typeface="Arial" pitchFamily="34" charset="0"/>
              <a:cs typeface="Arial" pitchFamily="34" charset="0"/>
            </a:endParaRPr>
          </a:p>
          <a:p>
            <a:pPr lvl="0" algn="just" eaLnBrk="0" fontAlgn="base" hangingPunct="0">
              <a:spcBef>
                <a:spcPct val="0"/>
              </a:spcBef>
              <a:spcAft>
                <a:spcPct val="0"/>
              </a:spcAft>
              <a:buFontTx/>
              <a:buChar char="•"/>
            </a:pPr>
            <a:r>
              <a:rPr lang="fr-FR" sz="2400" dirty="0" smtClean="0">
                <a:latin typeface="Arial" pitchFamily="34" charset="0"/>
                <a:ea typeface="Calibri" pitchFamily="34" charset="0"/>
                <a:cs typeface="Times New Roman" pitchFamily="18" charset="0"/>
              </a:rPr>
              <a:t>Un élève qui requiert une adaptation spécifique dans l’école, dans la classe : </a:t>
            </a:r>
            <a:r>
              <a:rPr lang="fr-FR" sz="2400" b="1" dirty="0" smtClean="0">
                <a:latin typeface="Arial" pitchFamily="34" charset="0"/>
                <a:ea typeface="Calibri" pitchFamily="34" charset="0"/>
                <a:cs typeface="Times New Roman" pitchFamily="18" charset="0"/>
              </a:rPr>
              <a:t>aménagement</a:t>
            </a:r>
            <a:r>
              <a:rPr lang="fr-FR" sz="2400" dirty="0" smtClean="0">
                <a:latin typeface="Arial" pitchFamily="34" charset="0"/>
                <a:ea typeface="Calibri" pitchFamily="34" charset="0"/>
                <a:cs typeface="Times New Roman" pitchFamily="18" charset="0"/>
              </a:rPr>
              <a:t> de l’espace, des outils, du temps, parce qu’il ne peut pas vivre les apprentissages au même </a:t>
            </a:r>
            <a:r>
              <a:rPr lang="fr-FR" sz="2400" b="1" dirty="0" smtClean="0">
                <a:latin typeface="Arial" pitchFamily="34" charset="0"/>
                <a:ea typeface="Calibri" pitchFamily="34" charset="0"/>
                <a:cs typeface="Times New Roman" pitchFamily="18" charset="0"/>
              </a:rPr>
              <a:t>rythme</a:t>
            </a:r>
            <a:r>
              <a:rPr lang="fr-FR" sz="2400" dirty="0" smtClean="0">
                <a:latin typeface="Arial" pitchFamily="34" charset="0"/>
                <a:ea typeface="Calibri" pitchFamily="34" charset="0"/>
                <a:cs typeface="Times New Roman" pitchFamily="18" charset="0"/>
              </a:rPr>
              <a:t> que les autres élèves.</a:t>
            </a:r>
            <a:endParaRPr lang="fr-FR" sz="2400" dirty="0" smtClean="0">
              <a:latin typeface="Arial" pitchFamily="34" charset="0"/>
              <a:cs typeface="Arial" pitchFamily="34" charset="0"/>
            </a:endParaRPr>
          </a:p>
          <a:p>
            <a:pPr lvl="0" algn="just" eaLnBrk="0" fontAlgn="base" hangingPunct="0">
              <a:spcBef>
                <a:spcPct val="0"/>
              </a:spcBef>
              <a:spcAft>
                <a:spcPct val="0"/>
              </a:spcAft>
              <a:buFontTx/>
              <a:buChar char="•"/>
            </a:pPr>
            <a:r>
              <a:rPr lang="fr-FR" sz="2400" dirty="0" smtClean="0">
                <a:latin typeface="Arial" pitchFamily="34" charset="0"/>
                <a:ea typeface="Calibri" pitchFamily="34" charset="0"/>
                <a:cs typeface="Times New Roman" pitchFamily="18" charset="0"/>
              </a:rPr>
              <a:t>Un élève avec des </a:t>
            </a:r>
            <a:r>
              <a:rPr lang="fr-FR" sz="2400" b="1" dirty="0" smtClean="0">
                <a:latin typeface="Arial" pitchFamily="34" charset="0"/>
                <a:ea typeface="Calibri" pitchFamily="34" charset="0"/>
                <a:cs typeface="Times New Roman" pitchFamily="18" charset="0"/>
              </a:rPr>
              <a:t>difficultés comportementales</a:t>
            </a:r>
            <a:r>
              <a:rPr lang="fr-FR" sz="2400" dirty="0" smtClean="0">
                <a:latin typeface="Arial" pitchFamily="34" charset="0"/>
                <a:ea typeface="Calibri" pitchFamily="34" charset="0"/>
                <a:cs typeface="Times New Roman" pitchFamily="18" charset="0"/>
              </a:rPr>
              <a:t> et/ou scolaires </a:t>
            </a:r>
            <a:r>
              <a:rPr lang="fr-FR" sz="2400" dirty="0" err="1" smtClean="0">
                <a:latin typeface="Arial" pitchFamily="34" charset="0"/>
                <a:ea typeface="Calibri" pitchFamily="34" charset="0"/>
                <a:cs typeface="Times New Roman" pitchFamily="18" charset="0"/>
              </a:rPr>
              <a:t>quelqu’en</a:t>
            </a:r>
            <a:r>
              <a:rPr lang="fr-FR" sz="2400" dirty="0" smtClean="0">
                <a:latin typeface="Arial" pitchFamily="34" charset="0"/>
                <a:ea typeface="Calibri" pitchFamily="34" charset="0"/>
                <a:cs typeface="Times New Roman" pitchFamily="18" charset="0"/>
              </a:rPr>
              <a:t> soit l’origine.</a:t>
            </a:r>
            <a:endParaRPr lang="fr-FR" sz="2400" dirty="0" smtClean="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rot="10800000" flipV="1">
            <a:off x="395536" y="1931163"/>
            <a:ext cx="849694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Un élève qui rencontre des difficultés d’apprentissage pour lequel il est nécessaire de mettre en place une approche pédagogique </a:t>
            </a:r>
            <a:r>
              <a:rPr kumimoji="0" lang="fr-FR"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personnalisée</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en partenariat avec la </a:t>
            </a:r>
            <a:r>
              <a:rPr kumimoji="0" lang="fr-FR"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communauté éducative</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Char char="•"/>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Un élève qui présente des troubles du comportement et/ ou des difficultés à </a:t>
            </a:r>
            <a:r>
              <a:rPr kumimoji="0" lang="fr-FR"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rentrer dans les apprentissages</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ou qui </a:t>
            </a:r>
            <a:r>
              <a:rPr kumimoji="0" lang="fr-FR" sz="2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s’absente</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régulièrement ; élève pour qui l’enseignant doit adapter se pédagogie et/ou faire appel à une aide extérieure.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95536" y="620688"/>
            <a:ext cx="8424936" cy="1200329"/>
          </a:xfrm>
          <a:prstGeom prst="rect">
            <a:avLst/>
          </a:prstGeom>
        </p:spPr>
        <p:txBody>
          <a:bodyPr wrap="square">
            <a:spAutoFit/>
          </a:bodyPr>
          <a:lstStyle/>
          <a:p>
            <a:pPr lvl="0" algn="just" eaLnBrk="0" fontAlgn="base" hangingPunct="0">
              <a:spcBef>
                <a:spcPct val="0"/>
              </a:spcBef>
              <a:spcAft>
                <a:spcPct val="0"/>
              </a:spcAft>
              <a:buFontTx/>
              <a:buChar char="•"/>
            </a:pPr>
            <a:r>
              <a:rPr lang="fr-FR" sz="2400" dirty="0" smtClean="0">
                <a:latin typeface="Arial" pitchFamily="34" charset="0"/>
                <a:ea typeface="Calibri" pitchFamily="34" charset="0"/>
                <a:cs typeface="Times New Roman" pitchFamily="18" charset="0"/>
              </a:rPr>
              <a:t>Un élève qui ne peut pas rentrer dans les apprentissages avec les moyens et les outils proposés à </a:t>
            </a:r>
            <a:r>
              <a:rPr lang="fr-FR" sz="2400" b="1" dirty="0" smtClean="0">
                <a:latin typeface="Arial" pitchFamily="34" charset="0"/>
                <a:ea typeface="Calibri" pitchFamily="34" charset="0"/>
                <a:cs typeface="Times New Roman" pitchFamily="18" charset="0"/>
              </a:rPr>
              <a:t>l’ensemble de la classe.</a:t>
            </a:r>
            <a:endParaRPr lang="fr-FR" sz="2400" dirty="0" smtClean="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23528" y="332656"/>
          <a:ext cx="8496944" cy="5904656"/>
        </p:xfrm>
        <a:graphic>
          <a:graphicData uri="http://schemas.openxmlformats.org/presentationml/2006/ole">
            <p:oleObj spid="_x0000_s1031" name="Acrobat Document" r:id="rId3" imgW="7048480" imgH="3870848" progId="AcroExch.Document.11">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251520" y="-5552173"/>
            <a:ext cx="8768898" cy="115416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Sans ces élèves qui nous remettent en question,</a:t>
            </a:r>
            <a:r>
              <a:rPr lang="fr-FR" sz="3200" dirty="0" smtClean="0">
                <a:latin typeface="Arial" pitchFamily="34" charset="0"/>
                <a:cs typeface="Arial" pitchFamily="34" charset="0"/>
              </a:rPr>
              <a:t> </a:t>
            </a: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serait-il plus facile d’enseigner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Ces élèves ordinaires, apprennent-ils tous de la</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même façon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Nous verrons l’étendue des différences que l’on</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peut rencontrer, indépendamment du handicap.</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Ce qui amènera à dire que réfléchir sur nos</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pratiques à propos de nos élèves « différents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profitera à tous nos élèves</a:t>
            </a:r>
            <a:r>
              <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23528" y="-5420330"/>
            <a:ext cx="8820472" cy="11369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0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3200" dirty="0" smtClean="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Difficile de faire coexister dans la même classe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-un système d’évaluation « mesure » pour les</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élèves « ordinaires » où</a:t>
            </a:r>
            <a:r>
              <a:rPr lang="fr-FR" sz="3200" dirty="0" smtClean="0">
                <a:latin typeface="Arial" pitchFamily="34" charset="0"/>
                <a:cs typeface="Arial" pitchFamily="34" charset="0"/>
              </a:rPr>
              <a:t> </a:t>
            </a: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chacun est comparé aux autres,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un système d’évaluation « de pilotage » pour les</a:t>
            </a:r>
            <a:r>
              <a:rPr lang="fr-FR" sz="3200" dirty="0" smtClean="0">
                <a:latin typeface="Arial" pitchFamily="34" charset="0"/>
                <a:cs typeface="Arial" pitchFamily="34" charset="0"/>
              </a:rPr>
              <a:t> </a:t>
            </a: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élèves à BEP où le « chemin parcouru »</a:t>
            </a:r>
          </a:p>
          <a:p>
            <a:pPr marL="0" marR="0" lvl="0" indent="0" algn="l" defTabSz="914400" rtl="0" eaLnBrk="0" fontAlgn="base" latinLnBrk="0" hangingPunct="0">
              <a:lnSpc>
                <a:spcPct val="100000"/>
              </a:lnSpc>
              <a:spcBef>
                <a:spcPct val="0"/>
              </a:spcBef>
              <a:spcAft>
                <a:spcPct val="0"/>
              </a:spcAft>
              <a:buClrTx/>
              <a:buSzTx/>
              <a:tabLst/>
            </a:pPr>
            <a:r>
              <a:rPr kumimoji="0" lang="fr-FR" sz="3200" b="0" i="0" u="none" strike="noStrike" cap="none" normalizeH="0" baseline="0" dirty="0" smtClean="0">
                <a:ln>
                  <a:noFill/>
                </a:ln>
                <a:solidFill>
                  <a:schemeClr val="tx1"/>
                </a:solidFill>
                <a:effectLst/>
                <a:latin typeface="Arial" pitchFamily="34" charset="0"/>
                <a:ea typeface="Calibri" pitchFamily="34" charset="0"/>
                <a:cs typeface="ArialMT" charset="0"/>
              </a:rPr>
              <a:t>leur montre qu’ils sont capables de progresser.</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3"/>
          <p:cNvPicPr>
            <a:picLocks noChangeAspect="1" noChangeArrowheads="1"/>
          </p:cNvPicPr>
          <p:nvPr/>
        </p:nvPicPr>
        <p:blipFill>
          <a:blip r:embed="rId2" cstate="print"/>
          <a:srcRect/>
          <a:stretch>
            <a:fillRect/>
          </a:stretch>
        </p:blipFill>
        <p:spPr bwMode="auto">
          <a:xfrm>
            <a:off x="1115616" y="404663"/>
            <a:ext cx="7056784" cy="596319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51520" y="-5796104"/>
            <a:ext cx="8892480" cy="120494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fr-FR" sz="1100" dirty="0">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0" i="0" u="none" strike="noStrike" cap="none" normalizeH="0" baseline="0" dirty="0" smtClean="0">
              <a:ln>
                <a:noFill/>
              </a:ln>
              <a:solidFill>
                <a:schemeClr val="tx1"/>
              </a:solidFill>
              <a:effectLst/>
              <a:latin typeface="Arial" pitchFamily="34" charset="0"/>
              <a:ea typeface="Calibri" pitchFamily="34" charset="0"/>
              <a:cs typeface="ArialMT"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MT" charset="0"/>
              </a:rPr>
              <a:t>Il y a 35 ans tout le monde pensait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MT" charset="0"/>
              </a:rPr>
              <a:t> qu’un</a:t>
            </a:r>
            <a:r>
              <a:rPr lang="fr-FR" sz="2800" dirty="0">
                <a:latin typeface="Arial" pitchFamily="34" charset="0"/>
                <a:cs typeface="Arial" pitchFamily="34" charset="0"/>
              </a:rPr>
              <a:t> </a:t>
            </a: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MT" charset="0"/>
              </a:rPr>
              <a:t>enfant trisomique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MT" charset="0"/>
              </a:rPr>
              <a:t>ne pouvait pas apprendre à lire.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BoldMT"/>
              </a:rPr>
              <a:t>Le postulat d’éducabilité est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BoldMT"/>
              </a:rPr>
              <a:t>là pour nous</a:t>
            </a:r>
            <a:r>
              <a:rPr lang="fr-FR" sz="2800" dirty="0">
                <a:latin typeface="Arial" pitchFamily="34" charset="0"/>
                <a:cs typeface="Arial" pitchFamily="34" charset="0"/>
              </a:rPr>
              <a:t> </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BoldMT"/>
              </a:rPr>
              <a:t>rappeler qu’aucun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BoldMT"/>
              </a:rPr>
              <a:t> destin n’est joué</a:t>
            </a:r>
            <a:r>
              <a:rPr lang="fr-FR" sz="2800" dirty="0">
                <a:latin typeface="Arial" pitchFamily="34" charset="0"/>
                <a:cs typeface="Arial" pitchFamily="34" charset="0"/>
              </a:rPr>
              <a:t> </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BoldMT"/>
              </a:rPr>
              <a:t>d’avance.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MT" charset="0"/>
              </a:rPr>
              <a:t>Pablo </a:t>
            </a:r>
            <a:r>
              <a:rPr kumimoji="0" lang="fr-FR" sz="2800" b="0" i="0" u="none" strike="noStrike" cap="none" normalizeH="0" baseline="0" dirty="0" err="1" smtClean="0">
                <a:ln>
                  <a:noFill/>
                </a:ln>
                <a:solidFill>
                  <a:schemeClr val="tx1"/>
                </a:solidFill>
                <a:effectLst/>
                <a:latin typeface="Arial" pitchFamily="34" charset="0"/>
                <a:ea typeface="Calibri" pitchFamily="34" charset="0"/>
                <a:cs typeface="ArialMT" charset="0"/>
              </a:rPr>
              <a:t>Pineda</a:t>
            </a: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MT" charset="0"/>
              </a:rPr>
              <a:t> en est à Bac+4 et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MT" charset="0"/>
              </a:rPr>
              <a:t>va devenir</a:t>
            </a:r>
            <a:r>
              <a:rPr lang="fr-FR" sz="2800" dirty="0">
                <a:latin typeface="Arial" pitchFamily="34" charset="0"/>
                <a:cs typeface="Arial" pitchFamily="34" charset="0"/>
              </a:rPr>
              <a:t> </a:t>
            </a: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MT" charset="0"/>
              </a:rPr>
              <a:t>Professeur en Espagne.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MT" charset="0"/>
              </a:rPr>
              <a:t>Pour lui, </a:t>
            </a:r>
            <a:r>
              <a:rPr kumimoji="0" lang="fr-FR" sz="2800" b="0" i="1" u="none" strike="noStrike" cap="none" normalizeH="0" baseline="0" dirty="0" smtClean="0">
                <a:ln>
                  <a:noFill/>
                </a:ln>
                <a:solidFill>
                  <a:schemeClr val="tx1"/>
                </a:solidFill>
                <a:effectLst/>
                <a:latin typeface="Arial" pitchFamily="34" charset="0"/>
                <a:ea typeface="Calibri" pitchFamily="34" charset="0"/>
                <a:cs typeface="Arial-ItalicMT"/>
              </a:rPr>
              <a:t>« il s’agit juste d’une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1" u="none" strike="noStrike" cap="none" normalizeH="0" baseline="0" dirty="0" smtClean="0">
                <a:ln>
                  <a:noFill/>
                </a:ln>
                <a:solidFill>
                  <a:schemeClr val="tx1"/>
                </a:solidFill>
                <a:effectLst/>
                <a:latin typeface="Arial" pitchFamily="34" charset="0"/>
                <a:ea typeface="Calibri" pitchFamily="34" charset="0"/>
                <a:cs typeface="Arial-ItalicMT"/>
              </a:rPr>
              <a:t> caractéristique</a:t>
            </a:r>
            <a:r>
              <a:rPr lang="fr-FR" sz="2800" dirty="0">
                <a:latin typeface="Arial" pitchFamily="34" charset="0"/>
                <a:cs typeface="Arial" pitchFamily="34" charset="0"/>
              </a:rPr>
              <a:t> </a:t>
            </a:r>
            <a:r>
              <a:rPr kumimoji="0" lang="fr-FR" sz="2800" b="0" i="1" u="none" strike="noStrike" cap="none" normalizeH="0" baseline="0" dirty="0" smtClean="0">
                <a:ln>
                  <a:noFill/>
                </a:ln>
                <a:solidFill>
                  <a:schemeClr val="tx1"/>
                </a:solidFill>
                <a:effectLst/>
                <a:latin typeface="Arial" pitchFamily="34" charset="0"/>
                <a:ea typeface="Calibri" pitchFamily="34" charset="0"/>
                <a:cs typeface="Arial-ItalicMT"/>
              </a:rPr>
              <a:t>personnelle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1" u="none" strike="noStrike" cap="none" normalizeH="0" baseline="0" dirty="0" smtClean="0">
                <a:ln>
                  <a:noFill/>
                </a:ln>
                <a:solidFill>
                  <a:schemeClr val="tx1"/>
                </a:solidFill>
                <a:effectLst/>
                <a:latin typeface="Arial" pitchFamily="34" charset="0"/>
                <a:ea typeface="Calibri" pitchFamily="34" charset="0"/>
                <a:cs typeface="Arial-ItalicMT"/>
              </a:rPr>
              <a:t>Je fais juste mon boulot et je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1" u="none" strike="noStrike" cap="none" normalizeH="0" baseline="0" dirty="0" smtClean="0">
                <a:ln>
                  <a:noFill/>
                </a:ln>
                <a:solidFill>
                  <a:schemeClr val="tx1"/>
                </a:solidFill>
                <a:effectLst/>
                <a:latin typeface="Arial" pitchFamily="34" charset="0"/>
                <a:ea typeface="Calibri" pitchFamily="34" charset="0"/>
                <a:cs typeface="Arial-ItalicMT"/>
              </a:rPr>
              <a:t>démontre que je suis aussi compétent </a:t>
            </a:r>
          </a:p>
          <a:p>
            <a:pPr marL="0" marR="0" lvl="0" indent="0" algn="l" defTabSz="914400" rtl="0" eaLnBrk="0" fontAlgn="base" latinLnBrk="0" hangingPunct="0">
              <a:lnSpc>
                <a:spcPct val="100000"/>
              </a:lnSpc>
              <a:spcBef>
                <a:spcPct val="0"/>
              </a:spcBef>
              <a:spcAft>
                <a:spcPct val="0"/>
              </a:spcAft>
              <a:buClrTx/>
              <a:buSzTx/>
              <a:buFontTx/>
              <a:buNone/>
              <a:tabLst/>
            </a:pPr>
            <a:r>
              <a:rPr lang="fr-FR" sz="2800" i="1" dirty="0">
                <a:latin typeface="Arial" pitchFamily="34" charset="0"/>
                <a:ea typeface="Calibri" pitchFamily="34" charset="0"/>
                <a:cs typeface="Arial-ItalicMT"/>
              </a:rPr>
              <a:t>q</a:t>
            </a:r>
            <a:r>
              <a:rPr kumimoji="0" lang="fr-FR" sz="2800" b="0" i="1" u="none" strike="noStrike" cap="none" normalizeH="0" baseline="0" dirty="0" smtClean="0">
                <a:ln>
                  <a:noFill/>
                </a:ln>
                <a:solidFill>
                  <a:schemeClr val="tx1"/>
                </a:solidFill>
                <a:effectLst/>
                <a:latin typeface="Arial" pitchFamily="34" charset="0"/>
                <a:ea typeface="Calibri" pitchFamily="34" charset="0"/>
                <a:cs typeface="Arial-ItalicMT"/>
              </a:rPr>
              <a:t>ue</a:t>
            </a:r>
            <a:r>
              <a:rPr lang="fr-FR" sz="2800" dirty="0" smtClean="0">
                <a:latin typeface="Arial" pitchFamily="34" charset="0"/>
                <a:cs typeface="Arial" pitchFamily="34" charset="0"/>
              </a:rPr>
              <a:t> </a:t>
            </a:r>
            <a:r>
              <a:rPr kumimoji="0" lang="fr-FR" sz="2800" b="0" i="1" u="none" strike="noStrike" cap="none" normalizeH="0" baseline="0" dirty="0" smtClean="0">
                <a:ln>
                  <a:noFill/>
                </a:ln>
                <a:solidFill>
                  <a:schemeClr val="tx1"/>
                </a:solidFill>
                <a:effectLst/>
                <a:latin typeface="Arial" pitchFamily="34" charset="0"/>
                <a:ea typeface="Calibri" pitchFamily="34" charset="0"/>
                <a:cs typeface="Arial-ItalicMT"/>
              </a:rPr>
              <a:t>n’importe qui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6" name="Image 2"/>
          <p:cNvPicPr>
            <a:picLocks noChangeAspect="1" noChangeArrowheads="1"/>
          </p:cNvPicPr>
          <p:nvPr/>
        </p:nvPicPr>
        <p:blipFill>
          <a:blip r:embed="rId2" cstate="print"/>
          <a:srcRect/>
          <a:stretch>
            <a:fillRect/>
          </a:stretch>
        </p:blipFill>
        <p:spPr bwMode="auto">
          <a:xfrm>
            <a:off x="5652120" y="1196752"/>
            <a:ext cx="3168352" cy="375124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0" y="274638"/>
            <a:ext cx="8229600" cy="698500"/>
          </a:xfrm>
        </p:spPr>
        <p:txBody>
          <a:bodyPr>
            <a:normAutofit/>
          </a:bodyPr>
          <a:lstStyle/>
          <a:p>
            <a:r>
              <a:rPr lang="fr-FR">
                <a:effectLst>
                  <a:outerShdw blurRad="38100" dist="38100" dir="2700000" algn="tl">
                    <a:srgbClr val="C0C0C0"/>
                  </a:outerShdw>
                </a:effectLst>
              </a:rPr>
              <a:t>De 1975 à 2005…..</a:t>
            </a:r>
          </a:p>
        </p:txBody>
      </p:sp>
      <p:sp>
        <p:nvSpPr>
          <p:cNvPr id="3" name="Espace réservé du contenu 2"/>
          <p:cNvSpPr>
            <a:spLocks noGrp="1"/>
          </p:cNvSpPr>
          <p:nvPr>
            <p:ph sz="half" idx="4294967295"/>
          </p:nvPr>
        </p:nvSpPr>
        <p:spPr>
          <a:xfrm>
            <a:off x="0" y="1268413"/>
            <a:ext cx="4343400" cy="4810125"/>
          </a:xfrm>
        </p:spPr>
        <p:txBody>
          <a:bodyPr>
            <a:normAutofit lnSpcReduction="10000"/>
          </a:bodyPr>
          <a:lstStyle/>
          <a:p>
            <a:r>
              <a:rPr lang="fr-FR" sz="2800" dirty="0">
                <a:solidFill>
                  <a:srgbClr val="FF0000"/>
                </a:solidFill>
                <a:effectLst>
                  <a:outerShdw blurRad="38100" dist="38100" dir="2700000" algn="tl">
                    <a:srgbClr val="C0C0C0"/>
                  </a:outerShdw>
                </a:effectLst>
              </a:rPr>
              <a:t>1975</a:t>
            </a:r>
            <a:r>
              <a:rPr lang="fr-FR" sz="2800" dirty="0">
                <a:effectLst>
                  <a:outerShdw blurRad="38100" dist="38100" dir="2700000" algn="tl">
                    <a:srgbClr val="C0C0C0"/>
                  </a:outerShdw>
                </a:effectLst>
              </a:rPr>
              <a:t>: </a:t>
            </a:r>
            <a:r>
              <a:rPr lang="fr-FR" sz="2000" dirty="0">
                <a:solidFill>
                  <a:srgbClr val="FFC000"/>
                </a:solidFill>
                <a:effectLst>
                  <a:outerShdw blurRad="38100" dist="38100" dir="2700000" algn="tl">
                    <a:srgbClr val="C0C0C0"/>
                  </a:outerShdw>
                </a:effectLst>
              </a:rPr>
              <a:t>loi d’orientation en faveur des personnes </a:t>
            </a:r>
            <a:r>
              <a:rPr lang="fr-FR" sz="2000" dirty="0" smtClean="0">
                <a:solidFill>
                  <a:srgbClr val="FFC000"/>
                </a:solidFill>
                <a:effectLst>
                  <a:outerShdw blurRad="38100" dist="38100" dir="2700000" algn="tl">
                    <a:srgbClr val="C0C0C0"/>
                  </a:outerShdw>
                </a:effectLst>
              </a:rPr>
              <a:t>Handicapées</a:t>
            </a:r>
            <a:endParaRPr lang="fr-FR" sz="2000" dirty="0">
              <a:solidFill>
                <a:srgbClr val="FFC000"/>
              </a:solidFill>
              <a:effectLst>
                <a:outerShdw blurRad="38100" dist="38100" dir="2700000" algn="tl">
                  <a:srgbClr val="C0C0C0"/>
                </a:outerShdw>
              </a:effectLst>
            </a:endParaRPr>
          </a:p>
          <a:p>
            <a:endParaRPr lang="fr-FR" sz="2000" dirty="0">
              <a:solidFill>
                <a:srgbClr val="FFFF00"/>
              </a:solidFill>
              <a:effectLst>
                <a:outerShdw blurRad="38100" dist="38100" dir="2700000" algn="tl">
                  <a:srgbClr val="C0C0C0"/>
                </a:outerShdw>
              </a:effectLst>
            </a:endParaRPr>
          </a:p>
          <a:p>
            <a:pPr>
              <a:buFont typeface="Wingdings" pitchFamily="2" charset="2"/>
              <a:buChar char="q"/>
            </a:pPr>
            <a:r>
              <a:rPr lang="fr-FR" sz="2400" dirty="0">
                <a:effectLst>
                  <a:outerShdw blurRad="38100" dist="38100" dir="2700000" algn="tl">
                    <a:srgbClr val="C0C0C0"/>
                  </a:outerShdw>
                </a:effectLst>
              </a:rPr>
              <a:t>Logique d’intégration</a:t>
            </a:r>
          </a:p>
          <a:p>
            <a:pPr>
              <a:buFont typeface="Wingdings" pitchFamily="2" charset="2"/>
              <a:buChar char="q"/>
            </a:pPr>
            <a:r>
              <a:rPr lang="fr-FR" sz="2400" dirty="0">
                <a:effectLst>
                  <a:outerShdw blurRad="38100" dist="38100" dir="2700000" algn="tl">
                    <a:srgbClr val="C0C0C0"/>
                  </a:outerShdw>
                </a:effectLst>
              </a:rPr>
              <a:t>pas de définition du handicap </a:t>
            </a:r>
          </a:p>
          <a:p>
            <a:pPr>
              <a:buFont typeface="Wingdings" pitchFamily="2" charset="2"/>
              <a:buChar char="q"/>
            </a:pPr>
            <a:r>
              <a:rPr lang="fr-FR" sz="2400" dirty="0">
                <a:effectLst>
                  <a:outerShdw blurRad="38100" dist="38100" dir="2700000" algn="tl">
                    <a:srgbClr val="C0C0C0"/>
                  </a:outerShdw>
                </a:effectLst>
              </a:rPr>
              <a:t>obligation  éducative mais pas d’obligation scolaire</a:t>
            </a:r>
          </a:p>
          <a:p>
            <a:pPr>
              <a:buFont typeface="Wingdings" pitchFamily="2" charset="2"/>
              <a:buChar char="q"/>
            </a:pPr>
            <a:r>
              <a:rPr lang="fr-FR" sz="2400" dirty="0">
                <a:effectLst>
                  <a:outerShdw blurRad="38100" dist="38100" dir="2700000" algn="tl">
                    <a:srgbClr val="C0C0C0"/>
                  </a:outerShdw>
                </a:effectLst>
              </a:rPr>
              <a:t>Commission d’experts (CDES, COTOREP..)</a:t>
            </a:r>
          </a:p>
          <a:p>
            <a:pPr>
              <a:buFont typeface="Wingdings" pitchFamily="2" charset="2"/>
              <a:buChar char="q"/>
            </a:pPr>
            <a:r>
              <a:rPr lang="fr-FR" sz="2400" dirty="0">
                <a:effectLst>
                  <a:outerShdw blurRad="38100" dist="38100" dir="2700000" algn="tl">
                    <a:srgbClr val="C0C0C0"/>
                  </a:outerShdw>
                </a:effectLst>
              </a:rPr>
              <a:t>Donne un statut aux personnes handicapées</a:t>
            </a:r>
          </a:p>
        </p:txBody>
      </p:sp>
      <p:sp>
        <p:nvSpPr>
          <p:cNvPr id="4" name="Espace réservé du contenu 3"/>
          <p:cNvSpPr>
            <a:spLocks noGrp="1"/>
          </p:cNvSpPr>
          <p:nvPr>
            <p:ph sz="half" idx="4294967295"/>
          </p:nvPr>
        </p:nvSpPr>
        <p:spPr>
          <a:xfrm>
            <a:off x="4648200" y="1219200"/>
            <a:ext cx="4495800" cy="4876800"/>
          </a:xfrm>
        </p:spPr>
        <p:txBody>
          <a:bodyPr>
            <a:normAutofit fontScale="92500"/>
          </a:bodyPr>
          <a:lstStyle/>
          <a:p>
            <a:r>
              <a:rPr lang="fr-FR" sz="2800" dirty="0">
                <a:solidFill>
                  <a:srgbClr val="FF0000"/>
                </a:solidFill>
                <a:effectLst>
                  <a:outerShdw blurRad="38100" dist="38100" dir="2700000" algn="tl">
                    <a:srgbClr val="C0C0C0"/>
                  </a:outerShdw>
                </a:effectLst>
              </a:rPr>
              <a:t>2005</a:t>
            </a:r>
            <a:r>
              <a:rPr lang="fr-FR" sz="2800" dirty="0">
                <a:effectLst>
                  <a:outerShdw blurRad="38100" dist="38100" dir="2700000" algn="tl">
                    <a:srgbClr val="C0C0C0"/>
                  </a:outerShdw>
                </a:effectLst>
              </a:rPr>
              <a:t> : </a:t>
            </a:r>
            <a:r>
              <a:rPr lang="fr-FR" sz="2000" dirty="0">
                <a:solidFill>
                  <a:srgbClr val="FFC000"/>
                </a:solidFill>
                <a:effectLst>
                  <a:outerShdw blurRad="38100" dist="38100" dir="2700000" algn="tl">
                    <a:srgbClr val="C0C0C0"/>
                  </a:outerShdw>
                </a:effectLst>
              </a:rPr>
              <a:t>Loi p</a:t>
            </a:r>
            <a:r>
              <a:rPr lang="fr-FR" altLang="fr-FR" sz="2000" dirty="0">
                <a:solidFill>
                  <a:srgbClr val="FFC000"/>
                </a:solidFill>
                <a:effectLst>
                  <a:outerShdw blurRad="38100" dist="38100" dir="2700000" algn="tl">
                    <a:srgbClr val="C0C0C0"/>
                  </a:outerShdw>
                </a:effectLst>
              </a:rPr>
              <a:t>our l'égalité des droits et des chances, la participation et la citoyenneté des personnes handicapées</a:t>
            </a:r>
          </a:p>
          <a:p>
            <a:pPr>
              <a:buFont typeface="Wingdings" pitchFamily="2" charset="2"/>
              <a:buChar char="q"/>
            </a:pPr>
            <a:r>
              <a:rPr lang="fr-FR" sz="2400" dirty="0">
                <a:effectLst>
                  <a:outerShdw blurRad="38100" dist="38100" dir="2700000" algn="tl">
                    <a:srgbClr val="C0C0C0"/>
                  </a:outerShdw>
                </a:effectLst>
              </a:rPr>
              <a:t>Logique inclusive</a:t>
            </a:r>
          </a:p>
          <a:p>
            <a:pPr>
              <a:buFont typeface="Wingdings" pitchFamily="2" charset="2"/>
              <a:buChar char="q"/>
            </a:pPr>
            <a:r>
              <a:rPr lang="fr-FR" sz="2400" dirty="0">
                <a:effectLst>
                  <a:outerShdw blurRad="38100" dist="38100" dir="2700000" algn="tl">
                    <a:srgbClr val="C0C0C0"/>
                  </a:outerShdw>
                </a:effectLst>
              </a:rPr>
              <a:t>Définition du handicap: </a:t>
            </a:r>
            <a:r>
              <a:rPr lang="fr-FR" sz="2400" i="1" dirty="0">
                <a:effectLst>
                  <a:outerShdw blurRad="38100" dist="38100" dir="2700000" algn="tl">
                    <a:srgbClr val="C0C0C0"/>
                  </a:outerShdw>
                </a:effectLst>
              </a:rPr>
              <a:t>conception plus sociale</a:t>
            </a:r>
          </a:p>
          <a:p>
            <a:pPr>
              <a:buFont typeface="Wingdings" pitchFamily="2" charset="2"/>
              <a:buChar char="q"/>
            </a:pPr>
            <a:r>
              <a:rPr lang="fr-FR" sz="2400" dirty="0">
                <a:effectLst>
                  <a:outerShdw blurRad="38100" dist="38100" dir="2700000" algn="tl">
                    <a:srgbClr val="C0C0C0"/>
                  </a:outerShdw>
                </a:effectLst>
              </a:rPr>
              <a:t>accès de droit à l’éducation à l’école (obligation)</a:t>
            </a:r>
          </a:p>
          <a:p>
            <a:pPr>
              <a:buFont typeface="Wingdings" pitchFamily="2" charset="2"/>
              <a:buChar char="q"/>
            </a:pPr>
            <a:r>
              <a:rPr lang="fr-FR" sz="2400" dirty="0">
                <a:effectLst>
                  <a:outerShdw blurRad="38100" dist="38100" dir="2700000" algn="tl">
                    <a:srgbClr val="C0C0C0"/>
                  </a:outerShdw>
                </a:effectLst>
              </a:rPr>
              <a:t>Personne handicapée: «  sujet désirant »</a:t>
            </a:r>
          </a:p>
          <a:p>
            <a:pPr>
              <a:buFont typeface="Wingdings" pitchFamily="2" charset="2"/>
              <a:buChar char="q"/>
            </a:pPr>
            <a:r>
              <a:rPr lang="fr-FR" sz="2400" dirty="0">
                <a:effectLst>
                  <a:outerShdw blurRad="38100" dist="38100" dir="2700000" algn="tl">
                    <a:srgbClr val="C0C0C0"/>
                  </a:outerShdw>
                </a:effectLst>
              </a:rPr>
              <a:t>La loi prévoit les outils et définit les moyens de son application</a:t>
            </a:r>
          </a:p>
          <a:p>
            <a:endParaRPr lang="fr-FR" sz="2800" dirty="0">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additive="base">
                                        <p:cTn id="3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additive="base">
                                        <p:cTn id="3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 calcmode="lin" valueType="num">
                                      <p:cBhvr additive="base">
                                        <p:cTn id="4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4" end="4"/>
                                            </p:txEl>
                                          </p:spTgt>
                                        </p:tgtEl>
                                        <p:attrNameLst>
                                          <p:attrName>style.visibility</p:attrName>
                                        </p:attrNameLst>
                                      </p:cBhvr>
                                      <p:to>
                                        <p:strVal val="visible"/>
                                      </p:to>
                                    </p:set>
                                    <p:anim calcmode="lin" valueType="num">
                                      <p:cBhvr additive="base">
                                        <p:cTn id="5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 calcmode="lin" valueType="num">
                                      <p:cBhvr additive="base">
                                        <p:cTn id="5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355</TotalTime>
  <Words>969</Words>
  <Application>Microsoft Office PowerPoint</Application>
  <PresentationFormat>Affichage à l'écran (4:3)</PresentationFormat>
  <Paragraphs>305</Paragraphs>
  <Slides>18</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0" baseType="lpstr">
      <vt:lpstr>Civil</vt:lpstr>
      <vt:lpstr>Acrobat Document</vt:lpstr>
      <vt:lpstr>LES ELEVES A BESOINS PARTICULIERS</vt:lpstr>
      <vt:lpstr>ELEMENTS DE DEFINITION : qu’est-ce qu’un élève à besoins particuliers ?</vt:lpstr>
      <vt:lpstr>Diapositive 3</vt:lpstr>
      <vt:lpstr>Diapositive 4</vt:lpstr>
      <vt:lpstr>Diapositive 5</vt:lpstr>
      <vt:lpstr>Diapositive 6</vt:lpstr>
      <vt:lpstr>Diapositive 7</vt:lpstr>
      <vt:lpstr>Diapositive 8</vt:lpstr>
      <vt:lpstr>De 1975 à 2005…..</vt:lpstr>
      <vt:lpstr>De l’intégration à l’inclusion…</vt:lpstr>
      <vt:lpstr>Des actions coordonnées par un projet/un plan</vt:lpstr>
      <vt:lpstr>Diapositive 12</vt:lpstr>
      <vt:lpstr>Diapositive 13</vt:lpstr>
      <vt:lpstr>Ressources</vt:lpstr>
      <vt:lpstr>Diapositive 15</vt:lpstr>
      <vt:lpstr>BIBLIOGRAPHIE ET SITOGRAPHIE</vt:lpstr>
      <vt:lpstr>LOGICIELS ET APPLICATIONS</vt:lpstr>
      <vt:lpstr>MATERIEL</vt:lpstr>
    </vt:vector>
  </TitlesOfParts>
  <Company>Education Nationale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Cpc</dc:creator>
  <cp:lastModifiedBy>Cpc</cp:lastModifiedBy>
  <cp:revision>35</cp:revision>
  <dcterms:created xsi:type="dcterms:W3CDTF">2016-05-10T17:52:25Z</dcterms:created>
  <dcterms:modified xsi:type="dcterms:W3CDTF">2016-05-23T09:23:42Z</dcterms:modified>
</cp:coreProperties>
</file>